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6" r:id="rId3"/>
    <p:sldId id="285" r:id="rId4"/>
    <p:sldId id="291" r:id="rId5"/>
    <p:sldId id="293" r:id="rId6"/>
    <p:sldId id="292" r:id="rId7"/>
    <p:sldId id="287" r:id="rId8"/>
    <p:sldId id="289" r:id="rId9"/>
    <p:sldId id="288" r:id="rId10"/>
    <p:sldId id="29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2575"/>
    <a:srgbClr val="03519F"/>
    <a:srgbClr val="BE1E1E"/>
    <a:srgbClr val="A8729B"/>
    <a:srgbClr val="73675A"/>
    <a:srgbClr val="D13E62"/>
    <a:srgbClr val="537099"/>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65" autoAdjust="0"/>
  </p:normalViewPr>
  <p:slideViewPr>
    <p:cSldViewPr snapToGrid="0">
      <p:cViewPr>
        <p:scale>
          <a:sx n="100" d="100"/>
          <a:sy n="100" d="100"/>
        </p:scale>
        <p:origin x="8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77673C-F07E-4941-A8A5-109607808A0C}"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FE180-7848-4E3F-B0B6-0244EF5A9D5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251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77673C-F07E-4941-A8A5-109607808A0C}"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FE180-7848-4E3F-B0B6-0244EF5A9D51}" type="slidenum">
              <a:rPr lang="en-US" smtClean="0"/>
              <a:t>‹#›</a:t>
            </a:fld>
            <a:endParaRPr lang="en-US"/>
          </a:p>
        </p:txBody>
      </p:sp>
    </p:spTree>
    <p:extLst>
      <p:ext uri="{BB962C8B-B14F-4D97-AF65-F5344CB8AC3E}">
        <p14:creationId xmlns:p14="http://schemas.microsoft.com/office/powerpoint/2010/main" val="290230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77673C-F07E-4941-A8A5-109607808A0C}"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FE180-7848-4E3F-B0B6-0244EF5A9D51}" type="slidenum">
              <a:rPr lang="en-US" smtClean="0"/>
              <a:t>‹#›</a:t>
            </a:fld>
            <a:endParaRPr lang="en-US"/>
          </a:p>
        </p:txBody>
      </p:sp>
    </p:spTree>
    <p:extLst>
      <p:ext uri="{BB962C8B-B14F-4D97-AF65-F5344CB8AC3E}">
        <p14:creationId xmlns:p14="http://schemas.microsoft.com/office/powerpoint/2010/main" val="3012020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77673C-F07E-4941-A8A5-109607808A0C}"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FE180-7848-4E3F-B0B6-0244EF5A9D51}" type="slidenum">
              <a:rPr lang="en-US" smtClean="0"/>
              <a:t>‹#›</a:t>
            </a:fld>
            <a:endParaRPr lang="en-US"/>
          </a:p>
        </p:txBody>
      </p:sp>
    </p:spTree>
    <p:extLst>
      <p:ext uri="{BB962C8B-B14F-4D97-AF65-F5344CB8AC3E}">
        <p14:creationId xmlns:p14="http://schemas.microsoft.com/office/powerpoint/2010/main" val="71231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77673C-F07E-4941-A8A5-109607808A0C}" type="datetimeFigureOut">
              <a:rPr lang="en-US" smtClean="0"/>
              <a:t>10/13/2024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3FE180-7848-4E3F-B0B6-0244EF5A9D5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01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77673C-F07E-4941-A8A5-109607808A0C}"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3FE180-7848-4E3F-B0B6-0244EF5A9D51}" type="slidenum">
              <a:rPr lang="en-US" smtClean="0"/>
              <a:t>‹#›</a:t>
            </a:fld>
            <a:endParaRPr lang="en-US"/>
          </a:p>
        </p:txBody>
      </p:sp>
    </p:spTree>
    <p:extLst>
      <p:ext uri="{BB962C8B-B14F-4D97-AF65-F5344CB8AC3E}">
        <p14:creationId xmlns:p14="http://schemas.microsoft.com/office/powerpoint/2010/main" val="2573745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77673C-F07E-4941-A8A5-109607808A0C}" type="datetimeFigureOut">
              <a:rPr lang="en-US" smtClean="0"/>
              <a:t>10/13/2024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3FE180-7848-4E3F-B0B6-0244EF5A9D51}" type="slidenum">
              <a:rPr lang="en-US" smtClean="0"/>
              <a:t>‹#›</a:t>
            </a:fld>
            <a:endParaRPr lang="en-US"/>
          </a:p>
        </p:txBody>
      </p:sp>
    </p:spTree>
    <p:extLst>
      <p:ext uri="{BB962C8B-B14F-4D97-AF65-F5344CB8AC3E}">
        <p14:creationId xmlns:p14="http://schemas.microsoft.com/office/powerpoint/2010/main" val="43503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7673C-F07E-4941-A8A5-109607808A0C}" type="datetimeFigureOut">
              <a:rPr lang="en-US" smtClean="0"/>
              <a:t>10/13/2024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3FE180-7848-4E3F-B0B6-0244EF5A9D51}" type="slidenum">
              <a:rPr lang="en-US" smtClean="0"/>
              <a:t>‹#›</a:t>
            </a:fld>
            <a:endParaRPr lang="en-US"/>
          </a:p>
        </p:txBody>
      </p:sp>
    </p:spTree>
    <p:extLst>
      <p:ext uri="{BB962C8B-B14F-4D97-AF65-F5344CB8AC3E}">
        <p14:creationId xmlns:p14="http://schemas.microsoft.com/office/powerpoint/2010/main" val="338191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377673C-F07E-4941-A8A5-109607808A0C}" type="datetimeFigureOut">
              <a:rPr lang="en-US" smtClean="0"/>
              <a:t>10/13/2024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53FE180-7848-4E3F-B0B6-0244EF5A9D51}" type="slidenum">
              <a:rPr lang="en-US" smtClean="0"/>
              <a:t>‹#›</a:t>
            </a:fld>
            <a:endParaRPr lang="en-US"/>
          </a:p>
        </p:txBody>
      </p:sp>
    </p:spTree>
    <p:extLst>
      <p:ext uri="{BB962C8B-B14F-4D97-AF65-F5344CB8AC3E}">
        <p14:creationId xmlns:p14="http://schemas.microsoft.com/office/powerpoint/2010/main" val="534521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377673C-F07E-4941-A8A5-109607808A0C}" type="datetimeFigureOut">
              <a:rPr lang="en-US" smtClean="0"/>
              <a:t>10/13/2024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53FE180-7848-4E3F-B0B6-0244EF5A9D51}" type="slidenum">
              <a:rPr lang="en-US" smtClean="0"/>
              <a:t>‹#›</a:t>
            </a:fld>
            <a:endParaRPr lang="en-US"/>
          </a:p>
        </p:txBody>
      </p:sp>
    </p:spTree>
    <p:extLst>
      <p:ext uri="{BB962C8B-B14F-4D97-AF65-F5344CB8AC3E}">
        <p14:creationId xmlns:p14="http://schemas.microsoft.com/office/powerpoint/2010/main" val="23085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77673C-F07E-4941-A8A5-109607808A0C}" type="datetimeFigureOut">
              <a:rPr lang="en-US" smtClean="0"/>
              <a:t>10/13/2024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3FE180-7848-4E3F-B0B6-0244EF5A9D51}" type="slidenum">
              <a:rPr lang="en-US" smtClean="0"/>
              <a:t>‹#›</a:t>
            </a:fld>
            <a:endParaRPr lang="en-US"/>
          </a:p>
        </p:txBody>
      </p:sp>
    </p:spTree>
    <p:extLst>
      <p:ext uri="{BB962C8B-B14F-4D97-AF65-F5344CB8AC3E}">
        <p14:creationId xmlns:p14="http://schemas.microsoft.com/office/powerpoint/2010/main" val="2161721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377673C-F07E-4941-A8A5-109607808A0C}" type="datetimeFigureOut">
              <a:rPr lang="en-US" smtClean="0"/>
              <a:t>10/13/2024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53FE180-7848-4E3F-B0B6-0244EF5A9D5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6126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doi.org/10.1242/dev.20246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F708-8B28-F640-3F00-AC4BEE0478D8}"/>
              </a:ext>
            </a:extLst>
          </p:cNvPr>
          <p:cNvSpPr>
            <a:spLocks noGrp="1"/>
          </p:cNvSpPr>
          <p:nvPr>
            <p:ph type="ctrTitle"/>
          </p:nvPr>
        </p:nvSpPr>
        <p:spPr>
          <a:xfrm>
            <a:off x="1097280" y="1259380"/>
            <a:ext cx="10058400" cy="2550944"/>
          </a:xfrm>
        </p:spPr>
        <p:txBody>
          <a:bodyPr>
            <a:normAutofit fontScale="90000"/>
          </a:bodyPr>
          <a:lstStyle/>
          <a:p>
            <a:r>
              <a:rPr lang="en-US" sz="6600" dirty="0"/>
              <a:t>Developing a data-driven dynamic model of cell fate choice in mammalian embryogenesis</a:t>
            </a:r>
          </a:p>
        </p:txBody>
      </p:sp>
      <p:sp>
        <p:nvSpPr>
          <p:cNvPr id="3" name="Subtitle 2">
            <a:extLst>
              <a:ext uri="{FF2B5EF4-FFF2-40B4-BE49-F238E27FC236}">
                <a16:creationId xmlns:a16="http://schemas.microsoft.com/office/drawing/2014/main" id="{185B1F55-A3F2-A10A-D51B-786AF282507B}"/>
              </a:ext>
            </a:extLst>
          </p:cNvPr>
          <p:cNvSpPr>
            <a:spLocks noGrp="1"/>
          </p:cNvSpPr>
          <p:nvPr>
            <p:ph type="subTitle" idx="1"/>
          </p:nvPr>
        </p:nvSpPr>
        <p:spPr/>
        <p:txBody>
          <a:bodyPr/>
          <a:lstStyle/>
          <a:p>
            <a:r>
              <a:rPr lang="en-US" dirty="0"/>
              <a:t>Posfai lab meeting</a:t>
            </a:r>
          </a:p>
          <a:p>
            <a:r>
              <a:rPr lang="en-US" dirty="0"/>
              <a:t>10/17/24</a:t>
            </a:r>
          </a:p>
        </p:txBody>
      </p:sp>
      <p:pic>
        <p:nvPicPr>
          <p:cNvPr id="4" name="Picture 3">
            <a:extLst>
              <a:ext uri="{FF2B5EF4-FFF2-40B4-BE49-F238E27FC236}">
                <a16:creationId xmlns:a16="http://schemas.microsoft.com/office/drawing/2014/main" id="{EB8D4D42-328E-6F0B-F45E-141AE852BB5F}"/>
              </a:ext>
            </a:extLst>
          </p:cNvPr>
          <p:cNvPicPr>
            <a:picLocks noChangeAspect="1"/>
          </p:cNvPicPr>
          <p:nvPr/>
        </p:nvPicPr>
        <p:blipFill>
          <a:blip r:embed="rId2"/>
          <a:stretch>
            <a:fillRect/>
          </a:stretch>
        </p:blipFill>
        <p:spPr>
          <a:xfrm>
            <a:off x="11300603" y="5798833"/>
            <a:ext cx="786271" cy="1001267"/>
          </a:xfrm>
          <a:prstGeom prst="rect">
            <a:avLst/>
          </a:prstGeom>
        </p:spPr>
      </p:pic>
      <p:sp>
        <p:nvSpPr>
          <p:cNvPr id="5" name="Subtitle 2">
            <a:extLst>
              <a:ext uri="{FF2B5EF4-FFF2-40B4-BE49-F238E27FC236}">
                <a16:creationId xmlns:a16="http://schemas.microsoft.com/office/drawing/2014/main" id="{A021E2A2-18ED-1949-8BDC-FA46C3639168}"/>
              </a:ext>
            </a:extLst>
          </p:cNvPr>
          <p:cNvSpPr txBox="1">
            <a:spLocks/>
          </p:cNvSpPr>
          <p:nvPr/>
        </p:nvSpPr>
        <p:spPr>
          <a:xfrm>
            <a:off x="1097280" y="3930976"/>
            <a:ext cx="10058400" cy="40399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t>Denis F. Faerberg Thesis proposal</a:t>
            </a:r>
          </a:p>
        </p:txBody>
      </p:sp>
    </p:spTree>
    <p:extLst>
      <p:ext uri="{BB962C8B-B14F-4D97-AF65-F5344CB8AC3E}">
        <p14:creationId xmlns:p14="http://schemas.microsoft.com/office/powerpoint/2010/main" val="3029583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8D4BB2-11A6-E8BB-82B9-527956C4BC9F}"/>
              </a:ext>
            </a:extLst>
          </p:cNvPr>
          <p:cNvPicPr>
            <a:picLocks noChangeAspect="1"/>
          </p:cNvPicPr>
          <p:nvPr/>
        </p:nvPicPr>
        <p:blipFill>
          <a:blip r:embed="rId2"/>
          <a:stretch>
            <a:fillRect/>
          </a:stretch>
        </p:blipFill>
        <p:spPr>
          <a:xfrm>
            <a:off x="11300603" y="5798833"/>
            <a:ext cx="786271" cy="1001267"/>
          </a:xfrm>
          <a:prstGeom prst="rect">
            <a:avLst/>
          </a:prstGeom>
        </p:spPr>
      </p:pic>
      <p:sp>
        <p:nvSpPr>
          <p:cNvPr id="3" name="Title 1">
            <a:extLst>
              <a:ext uri="{FF2B5EF4-FFF2-40B4-BE49-F238E27FC236}">
                <a16:creationId xmlns:a16="http://schemas.microsoft.com/office/drawing/2014/main" id="{232D6E37-48A8-4B2D-C3B7-D7C6A870D0DC}"/>
              </a:ext>
            </a:extLst>
          </p:cNvPr>
          <p:cNvSpPr txBox="1">
            <a:spLocks/>
          </p:cNvSpPr>
          <p:nvPr/>
        </p:nvSpPr>
        <p:spPr>
          <a:xfrm>
            <a:off x="0" y="0"/>
            <a:ext cx="12192000" cy="81244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4000" dirty="0"/>
              <a:t>Proposed aims</a:t>
            </a:r>
          </a:p>
        </p:txBody>
      </p:sp>
      <p:sp>
        <p:nvSpPr>
          <p:cNvPr id="4" name="TextBox 3">
            <a:extLst>
              <a:ext uri="{FF2B5EF4-FFF2-40B4-BE49-F238E27FC236}">
                <a16:creationId xmlns:a16="http://schemas.microsoft.com/office/drawing/2014/main" id="{9621D962-281D-C731-8025-71C94CCA77B0}"/>
              </a:ext>
            </a:extLst>
          </p:cNvPr>
          <p:cNvSpPr txBox="1"/>
          <p:nvPr/>
        </p:nvSpPr>
        <p:spPr>
          <a:xfrm>
            <a:off x="0" y="715176"/>
            <a:ext cx="12192000" cy="1569660"/>
          </a:xfrm>
          <a:prstGeom prst="rect">
            <a:avLst/>
          </a:prstGeom>
          <a:noFill/>
        </p:spPr>
        <p:txBody>
          <a:bodyPr wrap="square" rtlCol="0">
            <a:spAutoFit/>
          </a:bodyPr>
          <a:lstStyle/>
          <a:p>
            <a:r>
              <a:rPr lang="en-US" sz="2400" b="1" dirty="0"/>
              <a:t>Aim 1: Quantifying FGF4 production as a function of SOX2 and NANOG dynamics.</a:t>
            </a:r>
          </a:p>
          <a:p>
            <a:r>
              <a:rPr lang="en-US" sz="2400" dirty="0"/>
              <a:t>We can do so via Rebecca’s new transcriptional reporter of FGF4, co-imaged with Nanog-</a:t>
            </a:r>
            <a:r>
              <a:rPr lang="en-US" sz="2400" dirty="0" err="1"/>
              <a:t>mCherry</a:t>
            </a:r>
            <a:r>
              <a:rPr lang="en-US" sz="2400" dirty="0"/>
              <a:t> and Halo-Sox2. Since Sox2 and Nanog activate FGF4, we hypothesize that their dynamics will correlate to FGF4 production. </a:t>
            </a:r>
          </a:p>
        </p:txBody>
      </p:sp>
      <p:sp>
        <p:nvSpPr>
          <p:cNvPr id="5" name="TextBox 4">
            <a:extLst>
              <a:ext uri="{FF2B5EF4-FFF2-40B4-BE49-F238E27FC236}">
                <a16:creationId xmlns:a16="http://schemas.microsoft.com/office/drawing/2014/main" id="{25283EC8-CFA4-B4B5-4401-AE663A9CBA63}"/>
              </a:ext>
            </a:extLst>
          </p:cNvPr>
          <p:cNvSpPr txBox="1"/>
          <p:nvPr/>
        </p:nvSpPr>
        <p:spPr>
          <a:xfrm>
            <a:off x="0" y="2443076"/>
            <a:ext cx="12192000" cy="1569660"/>
          </a:xfrm>
          <a:prstGeom prst="rect">
            <a:avLst/>
          </a:prstGeom>
          <a:noFill/>
        </p:spPr>
        <p:txBody>
          <a:bodyPr wrap="square" rtlCol="0">
            <a:spAutoFit/>
          </a:bodyPr>
          <a:lstStyle/>
          <a:p>
            <a:r>
              <a:rPr lang="en-US" sz="2400" b="1" dirty="0"/>
              <a:t>Aim 2: Analyzing the spatial properties of FGF4 signaling, such as diffusion gradient and length.</a:t>
            </a:r>
          </a:p>
          <a:p>
            <a:r>
              <a:rPr lang="en-US" sz="2400" dirty="0"/>
              <a:t>FGF4 signaling goes through the ERK pathway, hence we can quantify the response via a kinase translocation reporter (KTR). By co-imaging production (as in Aim 1) and response (via ERK-KTR) we can understand the spatial properties of FGF4 signaling.</a:t>
            </a:r>
          </a:p>
        </p:txBody>
      </p:sp>
      <p:sp>
        <p:nvSpPr>
          <p:cNvPr id="8" name="TextBox 7">
            <a:extLst>
              <a:ext uri="{FF2B5EF4-FFF2-40B4-BE49-F238E27FC236}">
                <a16:creationId xmlns:a16="http://schemas.microsoft.com/office/drawing/2014/main" id="{19739116-64C9-9F0A-EFB9-37218E7295AB}"/>
              </a:ext>
            </a:extLst>
          </p:cNvPr>
          <p:cNvSpPr txBox="1"/>
          <p:nvPr/>
        </p:nvSpPr>
        <p:spPr>
          <a:xfrm>
            <a:off x="0" y="4229173"/>
            <a:ext cx="12192000" cy="1938992"/>
          </a:xfrm>
          <a:prstGeom prst="rect">
            <a:avLst/>
          </a:prstGeom>
          <a:noFill/>
        </p:spPr>
        <p:txBody>
          <a:bodyPr wrap="square" rtlCol="0">
            <a:spAutoFit/>
          </a:bodyPr>
          <a:lstStyle/>
          <a:p>
            <a:r>
              <a:rPr lang="en-US" sz="2400" b="1" dirty="0"/>
              <a:t>Aim 3: Developing a comprehensive, data-driven ODE model of the EPI-PE segregation.</a:t>
            </a:r>
          </a:p>
          <a:p>
            <a:r>
              <a:rPr lang="en-US" sz="2400" dirty="0"/>
              <a:t>Using data from Aims 1 &amp; 2 we can relax the assumptions made in the previous ODE model and fit data-driven equations instead. We can than test the properties of the mathematical model, such as what is the period in which cells are plastic (aka can become either EPI or PE)? I also hypothesize that the model is sufficient for robust cell fate ratios.</a:t>
            </a:r>
          </a:p>
        </p:txBody>
      </p:sp>
    </p:spTree>
    <p:extLst>
      <p:ext uri="{BB962C8B-B14F-4D97-AF65-F5344CB8AC3E}">
        <p14:creationId xmlns:p14="http://schemas.microsoft.com/office/powerpoint/2010/main" val="161742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0EF6-529A-5FAD-CAF0-F1A60EFBE1F1}"/>
              </a:ext>
            </a:extLst>
          </p:cNvPr>
          <p:cNvSpPr txBox="1">
            <a:spLocks/>
          </p:cNvSpPr>
          <p:nvPr/>
        </p:nvSpPr>
        <p:spPr>
          <a:xfrm>
            <a:off x="0" y="0"/>
            <a:ext cx="12192000" cy="81244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4000" dirty="0"/>
              <a:t>Invertebrate early embryogenesis</a:t>
            </a:r>
          </a:p>
        </p:txBody>
      </p:sp>
      <p:pic>
        <p:nvPicPr>
          <p:cNvPr id="5" name="Picture 4">
            <a:extLst>
              <a:ext uri="{FF2B5EF4-FFF2-40B4-BE49-F238E27FC236}">
                <a16:creationId xmlns:a16="http://schemas.microsoft.com/office/drawing/2014/main" id="{11076984-1E1A-6B9F-9DC3-EC7532C51868}"/>
              </a:ext>
            </a:extLst>
          </p:cNvPr>
          <p:cNvPicPr>
            <a:picLocks noChangeAspect="1"/>
          </p:cNvPicPr>
          <p:nvPr/>
        </p:nvPicPr>
        <p:blipFill>
          <a:blip r:embed="rId2"/>
          <a:stretch>
            <a:fillRect/>
          </a:stretch>
        </p:blipFill>
        <p:spPr>
          <a:xfrm>
            <a:off x="0" y="1266092"/>
            <a:ext cx="12192000" cy="1567861"/>
          </a:xfrm>
          <a:prstGeom prst="rect">
            <a:avLst/>
          </a:prstGeom>
        </p:spPr>
      </p:pic>
      <p:pic>
        <p:nvPicPr>
          <p:cNvPr id="10" name="Picture 9">
            <a:extLst>
              <a:ext uri="{FF2B5EF4-FFF2-40B4-BE49-F238E27FC236}">
                <a16:creationId xmlns:a16="http://schemas.microsoft.com/office/drawing/2014/main" id="{F5627BA8-E284-E42B-C642-D6DBDEEF2E77}"/>
              </a:ext>
            </a:extLst>
          </p:cNvPr>
          <p:cNvPicPr>
            <a:picLocks noChangeAspect="1"/>
          </p:cNvPicPr>
          <p:nvPr/>
        </p:nvPicPr>
        <p:blipFill>
          <a:blip r:embed="rId3"/>
          <a:srcRect r="8417" b="52778"/>
          <a:stretch/>
        </p:blipFill>
        <p:spPr>
          <a:xfrm>
            <a:off x="6477927" y="2738499"/>
            <a:ext cx="5273221" cy="3392864"/>
          </a:xfrm>
          <a:prstGeom prst="rect">
            <a:avLst/>
          </a:prstGeom>
        </p:spPr>
      </p:pic>
      <p:sp>
        <p:nvSpPr>
          <p:cNvPr id="18" name="TextBox 17">
            <a:extLst>
              <a:ext uri="{FF2B5EF4-FFF2-40B4-BE49-F238E27FC236}">
                <a16:creationId xmlns:a16="http://schemas.microsoft.com/office/drawing/2014/main" id="{52500824-F706-FA8B-4FCD-A3868B292249}"/>
              </a:ext>
            </a:extLst>
          </p:cNvPr>
          <p:cNvSpPr txBox="1"/>
          <p:nvPr/>
        </p:nvSpPr>
        <p:spPr>
          <a:xfrm>
            <a:off x="0" y="804427"/>
            <a:ext cx="12191999" cy="461665"/>
          </a:xfrm>
          <a:prstGeom prst="rect">
            <a:avLst/>
          </a:prstGeom>
          <a:noFill/>
        </p:spPr>
        <p:txBody>
          <a:bodyPr wrap="square" rtlCol="0">
            <a:spAutoFit/>
          </a:bodyPr>
          <a:lstStyle/>
          <a:p>
            <a:pPr algn="ctr"/>
            <a:r>
              <a:rPr lang="en-US" sz="2400" dirty="0"/>
              <a:t>A </a:t>
            </a:r>
            <a:r>
              <a:rPr lang="en-US" sz="2400" u="sng" dirty="0"/>
              <a:t>deterministic</a:t>
            </a:r>
            <a:r>
              <a:rPr lang="en-US" sz="2400" dirty="0"/>
              <a:t> system: stereotyped fates, divisions, deaths, etc.</a:t>
            </a:r>
          </a:p>
        </p:txBody>
      </p:sp>
      <p:pic>
        <p:nvPicPr>
          <p:cNvPr id="20" name="Picture 19">
            <a:extLst>
              <a:ext uri="{FF2B5EF4-FFF2-40B4-BE49-F238E27FC236}">
                <a16:creationId xmlns:a16="http://schemas.microsoft.com/office/drawing/2014/main" id="{FDC82529-78B2-6363-E81E-8EEE8D41198D}"/>
              </a:ext>
            </a:extLst>
          </p:cNvPr>
          <p:cNvPicPr>
            <a:picLocks noChangeAspect="1"/>
          </p:cNvPicPr>
          <p:nvPr/>
        </p:nvPicPr>
        <p:blipFill>
          <a:blip r:embed="rId4"/>
          <a:srcRect r="6951" b="55139"/>
          <a:stretch/>
        </p:blipFill>
        <p:spPr>
          <a:xfrm>
            <a:off x="440855" y="2738499"/>
            <a:ext cx="5273220" cy="3560967"/>
          </a:xfrm>
          <a:prstGeom prst="rect">
            <a:avLst/>
          </a:prstGeom>
        </p:spPr>
      </p:pic>
      <p:pic>
        <p:nvPicPr>
          <p:cNvPr id="3" name="Picture 2">
            <a:extLst>
              <a:ext uri="{FF2B5EF4-FFF2-40B4-BE49-F238E27FC236}">
                <a16:creationId xmlns:a16="http://schemas.microsoft.com/office/drawing/2014/main" id="{E72434A4-0510-BF8E-752C-A6A95C626303}"/>
              </a:ext>
            </a:extLst>
          </p:cNvPr>
          <p:cNvPicPr>
            <a:picLocks noChangeAspect="1"/>
          </p:cNvPicPr>
          <p:nvPr/>
        </p:nvPicPr>
        <p:blipFill>
          <a:blip r:embed="rId5"/>
          <a:stretch>
            <a:fillRect/>
          </a:stretch>
        </p:blipFill>
        <p:spPr>
          <a:xfrm>
            <a:off x="11300603" y="5798833"/>
            <a:ext cx="786271" cy="1001267"/>
          </a:xfrm>
          <a:prstGeom prst="rect">
            <a:avLst/>
          </a:prstGeom>
        </p:spPr>
      </p:pic>
      <p:sp>
        <p:nvSpPr>
          <p:cNvPr id="24" name="TextBox 23">
            <a:extLst>
              <a:ext uri="{FF2B5EF4-FFF2-40B4-BE49-F238E27FC236}">
                <a16:creationId xmlns:a16="http://schemas.microsoft.com/office/drawing/2014/main" id="{A759EC52-81F0-E6D7-BFDC-5D4093483C06}"/>
              </a:ext>
            </a:extLst>
          </p:cNvPr>
          <p:cNvSpPr txBox="1"/>
          <p:nvPr/>
        </p:nvSpPr>
        <p:spPr>
          <a:xfrm>
            <a:off x="5324476" y="6084857"/>
            <a:ext cx="5976128" cy="253916"/>
          </a:xfrm>
          <a:prstGeom prst="rect">
            <a:avLst/>
          </a:prstGeom>
          <a:noFill/>
        </p:spPr>
        <p:txBody>
          <a:bodyPr wrap="square" rtlCol="0">
            <a:spAutoFit/>
          </a:bodyPr>
          <a:lstStyle/>
          <a:p>
            <a:pPr algn="r"/>
            <a:r>
              <a:rPr lang="en-US" sz="1050" b="0" i="0" dirty="0">
                <a:solidFill>
                  <a:schemeClr val="bg1">
                    <a:lumMod val="65000"/>
                  </a:schemeClr>
                </a:solidFill>
                <a:effectLst/>
                <a:latin typeface="Effra"/>
              </a:rPr>
              <a:t>Sulston J. &amp; Horvitz H. </a:t>
            </a:r>
            <a:r>
              <a:rPr lang="en-US" sz="1050" dirty="0">
                <a:solidFill>
                  <a:schemeClr val="bg1">
                    <a:lumMod val="65000"/>
                  </a:schemeClr>
                </a:solidFill>
                <a:latin typeface="Effra"/>
              </a:rPr>
              <a:t>(1976 &amp; ‘77)</a:t>
            </a:r>
            <a:endParaRPr lang="en-US" sz="105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948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0EF6-529A-5FAD-CAF0-F1A60EFBE1F1}"/>
              </a:ext>
            </a:extLst>
          </p:cNvPr>
          <p:cNvSpPr txBox="1">
            <a:spLocks/>
          </p:cNvSpPr>
          <p:nvPr/>
        </p:nvSpPr>
        <p:spPr>
          <a:xfrm>
            <a:off x="0" y="0"/>
            <a:ext cx="12192000" cy="81244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4000" dirty="0"/>
              <a:t>Mammalian early embryogenesis</a:t>
            </a:r>
          </a:p>
        </p:txBody>
      </p:sp>
      <p:pic>
        <p:nvPicPr>
          <p:cNvPr id="3" name="Picture 2">
            <a:extLst>
              <a:ext uri="{FF2B5EF4-FFF2-40B4-BE49-F238E27FC236}">
                <a16:creationId xmlns:a16="http://schemas.microsoft.com/office/drawing/2014/main" id="{E72434A4-0510-BF8E-752C-A6A95C626303}"/>
              </a:ext>
            </a:extLst>
          </p:cNvPr>
          <p:cNvPicPr>
            <a:picLocks noChangeAspect="1"/>
          </p:cNvPicPr>
          <p:nvPr/>
        </p:nvPicPr>
        <p:blipFill>
          <a:blip r:embed="rId2"/>
          <a:stretch>
            <a:fillRect/>
          </a:stretch>
        </p:blipFill>
        <p:spPr>
          <a:xfrm>
            <a:off x="11300603" y="5798833"/>
            <a:ext cx="786271" cy="1001267"/>
          </a:xfrm>
          <a:prstGeom prst="rect">
            <a:avLst/>
          </a:prstGeom>
        </p:spPr>
      </p:pic>
      <p:sp>
        <p:nvSpPr>
          <p:cNvPr id="4" name="TextBox 3">
            <a:extLst>
              <a:ext uri="{FF2B5EF4-FFF2-40B4-BE49-F238E27FC236}">
                <a16:creationId xmlns:a16="http://schemas.microsoft.com/office/drawing/2014/main" id="{41617AD0-5808-9B87-F987-2310801440EC}"/>
              </a:ext>
            </a:extLst>
          </p:cNvPr>
          <p:cNvSpPr txBox="1"/>
          <p:nvPr/>
        </p:nvSpPr>
        <p:spPr>
          <a:xfrm>
            <a:off x="103694" y="4428922"/>
            <a:ext cx="1717397" cy="461665"/>
          </a:xfrm>
          <a:prstGeom prst="rect">
            <a:avLst/>
          </a:prstGeom>
          <a:noFill/>
        </p:spPr>
        <p:txBody>
          <a:bodyPr wrap="square" rtlCol="0">
            <a:spAutoFit/>
          </a:bodyPr>
          <a:lstStyle/>
          <a:p>
            <a:pPr algn="ctr"/>
            <a:r>
              <a:rPr lang="en-US" sz="2400" dirty="0"/>
              <a:t>Fertilization</a:t>
            </a:r>
          </a:p>
        </p:txBody>
      </p:sp>
      <p:sp>
        <p:nvSpPr>
          <p:cNvPr id="7" name="TextBox 6">
            <a:extLst>
              <a:ext uri="{FF2B5EF4-FFF2-40B4-BE49-F238E27FC236}">
                <a16:creationId xmlns:a16="http://schemas.microsoft.com/office/drawing/2014/main" id="{77FB1850-5D48-8D5D-D89C-C1921CB5A7E3}"/>
              </a:ext>
            </a:extLst>
          </p:cNvPr>
          <p:cNvSpPr txBox="1"/>
          <p:nvPr/>
        </p:nvSpPr>
        <p:spPr>
          <a:xfrm>
            <a:off x="10274227" y="4428922"/>
            <a:ext cx="1812647" cy="461665"/>
          </a:xfrm>
          <a:prstGeom prst="rect">
            <a:avLst/>
          </a:prstGeom>
          <a:noFill/>
        </p:spPr>
        <p:txBody>
          <a:bodyPr wrap="square" rtlCol="0">
            <a:spAutoFit/>
          </a:bodyPr>
          <a:lstStyle/>
          <a:p>
            <a:pPr algn="ctr"/>
            <a:r>
              <a:rPr lang="en-US" sz="2400" dirty="0"/>
              <a:t>Implantation</a:t>
            </a:r>
          </a:p>
        </p:txBody>
      </p:sp>
      <p:grpSp>
        <p:nvGrpSpPr>
          <p:cNvPr id="9" name="Group 8">
            <a:extLst>
              <a:ext uri="{FF2B5EF4-FFF2-40B4-BE49-F238E27FC236}">
                <a16:creationId xmlns:a16="http://schemas.microsoft.com/office/drawing/2014/main" id="{5D25015E-B004-FFA5-DD9B-9BC22E532130}"/>
              </a:ext>
            </a:extLst>
          </p:cNvPr>
          <p:cNvGrpSpPr/>
          <p:nvPr/>
        </p:nvGrpSpPr>
        <p:grpSpPr>
          <a:xfrm>
            <a:off x="2584249" y="3539746"/>
            <a:ext cx="7023501" cy="1646373"/>
            <a:chOff x="2584249" y="2605813"/>
            <a:chExt cx="7023501" cy="1646373"/>
          </a:xfrm>
        </p:grpSpPr>
        <p:pic>
          <p:nvPicPr>
            <p:cNvPr id="6" name="Picture 5" descr="A collage of images of a cell&#10;&#10;Description automatically generated">
              <a:extLst>
                <a:ext uri="{FF2B5EF4-FFF2-40B4-BE49-F238E27FC236}">
                  <a16:creationId xmlns:a16="http://schemas.microsoft.com/office/drawing/2014/main" id="{BA526991-2890-D09A-5975-A79660771DF1}"/>
                </a:ext>
              </a:extLst>
            </p:cNvPr>
            <p:cNvPicPr>
              <a:picLocks noChangeAspect="1"/>
            </p:cNvPicPr>
            <p:nvPr/>
          </p:nvPicPr>
          <p:blipFill>
            <a:blip r:embed="rId3">
              <a:extLst>
                <a:ext uri="{28A0092B-C50C-407E-A947-70E740481C1C}">
                  <a14:useLocalDpi xmlns:a14="http://schemas.microsoft.com/office/drawing/2010/main" val="0"/>
                </a:ext>
              </a:extLst>
            </a:blip>
            <a:srcRect l="8237" t="1985" r="3441" b="82917"/>
            <a:stretch/>
          </p:blipFill>
          <p:spPr>
            <a:xfrm>
              <a:off x="2584249" y="2605813"/>
              <a:ext cx="7023501" cy="1646373"/>
            </a:xfrm>
            <a:prstGeom prst="rect">
              <a:avLst/>
            </a:prstGeom>
          </p:spPr>
        </p:pic>
        <p:sp>
          <p:nvSpPr>
            <p:cNvPr id="8" name="Rectangle 7">
              <a:extLst>
                <a:ext uri="{FF2B5EF4-FFF2-40B4-BE49-F238E27FC236}">
                  <a16:creationId xmlns:a16="http://schemas.microsoft.com/office/drawing/2014/main" id="{68CB6A41-711F-2926-661E-75D0804BA2AA}"/>
                </a:ext>
              </a:extLst>
            </p:cNvPr>
            <p:cNvSpPr/>
            <p:nvPr/>
          </p:nvSpPr>
          <p:spPr>
            <a:xfrm>
              <a:off x="2584249" y="2605813"/>
              <a:ext cx="101801" cy="707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86369662-7310-2B41-C1DB-A267B42DB893}"/>
              </a:ext>
            </a:extLst>
          </p:cNvPr>
          <p:cNvCxnSpPr>
            <a:stCxn id="4" idx="3"/>
          </p:cNvCxnSpPr>
          <p:nvPr/>
        </p:nvCxnSpPr>
        <p:spPr>
          <a:xfrm flipV="1">
            <a:off x="1821091" y="4659753"/>
            <a:ext cx="686439" cy="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32A2AA0-D12A-4559-F703-F7B9DAEAF2D6}"/>
              </a:ext>
            </a:extLst>
          </p:cNvPr>
          <p:cNvCxnSpPr/>
          <p:nvPr/>
        </p:nvCxnSpPr>
        <p:spPr>
          <a:xfrm flipV="1">
            <a:off x="9607750" y="4690263"/>
            <a:ext cx="686439" cy="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Left Brace 12">
            <a:extLst>
              <a:ext uri="{FF2B5EF4-FFF2-40B4-BE49-F238E27FC236}">
                <a16:creationId xmlns:a16="http://schemas.microsoft.com/office/drawing/2014/main" id="{2EAD2C27-9EC3-FA88-3FB8-DB2F9A01292A}"/>
              </a:ext>
            </a:extLst>
          </p:cNvPr>
          <p:cNvSpPr/>
          <p:nvPr/>
        </p:nvSpPr>
        <p:spPr>
          <a:xfrm rot="16200000">
            <a:off x="4768992" y="4830821"/>
            <a:ext cx="181057" cy="121605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0982603-C979-D2F9-6895-A496C13ADEF7}"/>
              </a:ext>
            </a:extLst>
          </p:cNvPr>
          <p:cNvSpPr txBox="1"/>
          <p:nvPr/>
        </p:nvSpPr>
        <p:spPr>
          <a:xfrm>
            <a:off x="4031285" y="5529378"/>
            <a:ext cx="1656470" cy="338554"/>
          </a:xfrm>
          <a:prstGeom prst="rect">
            <a:avLst/>
          </a:prstGeom>
          <a:noFill/>
        </p:spPr>
        <p:txBody>
          <a:bodyPr wrap="square" rtlCol="0">
            <a:spAutoFit/>
          </a:bodyPr>
          <a:lstStyle/>
          <a:p>
            <a:pPr algn="ctr"/>
            <a:r>
              <a:rPr lang="en-US" sz="1600" dirty="0"/>
              <a:t>1</a:t>
            </a:r>
            <a:r>
              <a:rPr lang="en-US" sz="1600" baseline="30000" dirty="0"/>
              <a:t>st</a:t>
            </a:r>
            <a:r>
              <a:rPr lang="en-US" sz="1600" dirty="0"/>
              <a:t> cell fate choice</a:t>
            </a:r>
          </a:p>
        </p:txBody>
      </p:sp>
      <p:sp>
        <p:nvSpPr>
          <p:cNvPr id="15" name="Left Brace 14">
            <a:extLst>
              <a:ext uri="{FF2B5EF4-FFF2-40B4-BE49-F238E27FC236}">
                <a16:creationId xmlns:a16="http://schemas.microsoft.com/office/drawing/2014/main" id="{8EBE66BB-96D3-B6DD-B591-1626BBB9B568}"/>
              </a:ext>
            </a:extLst>
          </p:cNvPr>
          <p:cNvSpPr/>
          <p:nvPr/>
        </p:nvSpPr>
        <p:spPr>
          <a:xfrm rot="16200000">
            <a:off x="7121369" y="3735347"/>
            <a:ext cx="181058" cy="3407004"/>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5E4C351C-01F3-CE74-4BC6-1F554E0E40A4}"/>
              </a:ext>
            </a:extLst>
          </p:cNvPr>
          <p:cNvSpPr txBox="1"/>
          <p:nvPr/>
        </p:nvSpPr>
        <p:spPr>
          <a:xfrm>
            <a:off x="6353031" y="5529378"/>
            <a:ext cx="1717733" cy="338554"/>
          </a:xfrm>
          <a:prstGeom prst="rect">
            <a:avLst/>
          </a:prstGeom>
          <a:noFill/>
        </p:spPr>
        <p:txBody>
          <a:bodyPr wrap="square" rtlCol="0">
            <a:spAutoFit/>
          </a:bodyPr>
          <a:lstStyle/>
          <a:p>
            <a:pPr algn="ctr"/>
            <a:r>
              <a:rPr lang="en-US" sz="1600" dirty="0"/>
              <a:t>2</a:t>
            </a:r>
            <a:r>
              <a:rPr lang="en-US" sz="1600" baseline="30000" dirty="0"/>
              <a:t>nd</a:t>
            </a:r>
            <a:r>
              <a:rPr lang="en-US" sz="1600" dirty="0"/>
              <a:t> cell fate choice</a:t>
            </a:r>
          </a:p>
        </p:txBody>
      </p:sp>
      <p:sp>
        <p:nvSpPr>
          <p:cNvPr id="17" name="TextBox 16">
            <a:extLst>
              <a:ext uri="{FF2B5EF4-FFF2-40B4-BE49-F238E27FC236}">
                <a16:creationId xmlns:a16="http://schemas.microsoft.com/office/drawing/2014/main" id="{0095666C-5DEC-4D2B-4EBD-980EDC2E5BA4}"/>
              </a:ext>
            </a:extLst>
          </p:cNvPr>
          <p:cNvSpPr txBox="1"/>
          <p:nvPr/>
        </p:nvSpPr>
        <p:spPr>
          <a:xfrm>
            <a:off x="6959752" y="1385369"/>
            <a:ext cx="1955648" cy="461665"/>
          </a:xfrm>
          <a:prstGeom prst="rect">
            <a:avLst/>
          </a:prstGeom>
          <a:noFill/>
        </p:spPr>
        <p:txBody>
          <a:bodyPr wrap="square" rtlCol="0">
            <a:spAutoFit/>
          </a:bodyPr>
          <a:lstStyle/>
          <a:p>
            <a:pPr algn="ctr"/>
            <a:r>
              <a:rPr lang="en-US" sz="2400" b="1" dirty="0">
                <a:solidFill>
                  <a:srgbClr val="73675A"/>
                </a:solidFill>
              </a:rPr>
              <a:t>Yolk sac</a:t>
            </a:r>
          </a:p>
        </p:txBody>
      </p:sp>
      <p:pic>
        <p:nvPicPr>
          <p:cNvPr id="19" name="Picture 18" descr="A diagram of different types of cells&#10;&#10;Description automatically generated">
            <a:extLst>
              <a:ext uri="{FF2B5EF4-FFF2-40B4-BE49-F238E27FC236}">
                <a16:creationId xmlns:a16="http://schemas.microsoft.com/office/drawing/2014/main" id="{AC0CC98A-14B1-20C6-DE0E-DCF58BFF4CEA}"/>
              </a:ext>
            </a:extLst>
          </p:cNvPr>
          <p:cNvPicPr>
            <a:picLocks noChangeAspect="1"/>
          </p:cNvPicPr>
          <p:nvPr/>
        </p:nvPicPr>
        <p:blipFill>
          <a:blip r:embed="rId4">
            <a:extLst>
              <a:ext uri="{28A0092B-C50C-407E-A947-70E740481C1C}">
                <a14:useLocalDpi xmlns:a14="http://schemas.microsoft.com/office/drawing/2010/main" val="0"/>
              </a:ext>
            </a:extLst>
          </a:blip>
          <a:srcRect l="79302" t="18124" b="21736"/>
          <a:stretch/>
        </p:blipFill>
        <p:spPr>
          <a:xfrm>
            <a:off x="9282412" y="801346"/>
            <a:ext cx="2524125" cy="2738400"/>
          </a:xfrm>
          <a:prstGeom prst="rect">
            <a:avLst/>
          </a:prstGeom>
        </p:spPr>
      </p:pic>
      <p:sp>
        <p:nvSpPr>
          <p:cNvPr id="21" name="TextBox 20">
            <a:extLst>
              <a:ext uri="{FF2B5EF4-FFF2-40B4-BE49-F238E27FC236}">
                <a16:creationId xmlns:a16="http://schemas.microsoft.com/office/drawing/2014/main" id="{763DE19C-A13B-F1D1-D6A9-892B30CAF694}"/>
              </a:ext>
            </a:extLst>
          </p:cNvPr>
          <p:cNvSpPr txBox="1"/>
          <p:nvPr/>
        </p:nvSpPr>
        <p:spPr>
          <a:xfrm>
            <a:off x="6959752" y="2022595"/>
            <a:ext cx="1955648" cy="461665"/>
          </a:xfrm>
          <a:prstGeom prst="rect">
            <a:avLst/>
          </a:prstGeom>
          <a:noFill/>
        </p:spPr>
        <p:txBody>
          <a:bodyPr wrap="square" rtlCol="0">
            <a:spAutoFit/>
          </a:bodyPr>
          <a:lstStyle/>
          <a:p>
            <a:pPr algn="ctr"/>
            <a:r>
              <a:rPr lang="en-US" sz="2400" b="1" dirty="0">
                <a:solidFill>
                  <a:srgbClr val="03519F"/>
                </a:solidFill>
              </a:rPr>
              <a:t>Placenta</a:t>
            </a:r>
          </a:p>
        </p:txBody>
      </p:sp>
      <p:sp>
        <p:nvSpPr>
          <p:cNvPr id="22" name="TextBox 21">
            <a:extLst>
              <a:ext uri="{FF2B5EF4-FFF2-40B4-BE49-F238E27FC236}">
                <a16:creationId xmlns:a16="http://schemas.microsoft.com/office/drawing/2014/main" id="{958FFB2E-8A56-B474-0223-C17224CAB30E}"/>
              </a:ext>
            </a:extLst>
          </p:cNvPr>
          <p:cNvSpPr txBox="1"/>
          <p:nvPr/>
        </p:nvSpPr>
        <p:spPr>
          <a:xfrm>
            <a:off x="6982890" y="2675370"/>
            <a:ext cx="1955648" cy="461665"/>
          </a:xfrm>
          <a:prstGeom prst="rect">
            <a:avLst/>
          </a:prstGeom>
          <a:noFill/>
        </p:spPr>
        <p:txBody>
          <a:bodyPr wrap="square" rtlCol="0">
            <a:spAutoFit/>
          </a:bodyPr>
          <a:lstStyle/>
          <a:p>
            <a:pPr algn="ctr"/>
            <a:r>
              <a:rPr lang="en-US" sz="2400" b="1" dirty="0">
                <a:solidFill>
                  <a:srgbClr val="D13E62"/>
                </a:solidFill>
              </a:rPr>
              <a:t>Fetus</a:t>
            </a:r>
          </a:p>
        </p:txBody>
      </p:sp>
      <p:sp>
        <p:nvSpPr>
          <p:cNvPr id="23" name="Left Brace 22">
            <a:extLst>
              <a:ext uri="{FF2B5EF4-FFF2-40B4-BE49-F238E27FC236}">
                <a16:creationId xmlns:a16="http://schemas.microsoft.com/office/drawing/2014/main" id="{D18174DA-C3D4-6B11-E9D3-90C0A4CE0E2A}"/>
              </a:ext>
            </a:extLst>
          </p:cNvPr>
          <p:cNvSpPr/>
          <p:nvPr/>
        </p:nvSpPr>
        <p:spPr>
          <a:xfrm>
            <a:off x="3917943" y="2233673"/>
            <a:ext cx="90529" cy="905226"/>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7D965610-6BA5-F086-FE5D-E3C460AD1CF4}"/>
              </a:ext>
            </a:extLst>
          </p:cNvPr>
          <p:cNvSpPr txBox="1"/>
          <p:nvPr/>
        </p:nvSpPr>
        <p:spPr>
          <a:xfrm>
            <a:off x="4340487" y="1708881"/>
            <a:ext cx="2252253" cy="461665"/>
          </a:xfrm>
          <a:prstGeom prst="rect">
            <a:avLst/>
          </a:prstGeom>
          <a:noFill/>
        </p:spPr>
        <p:txBody>
          <a:bodyPr wrap="square" rtlCol="0">
            <a:spAutoFit/>
          </a:bodyPr>
          <a:lstStyle/>
          <a:p>
            <a:pPr algn="ctr"/>
            <a:r>
              <a:rPr lang="en-US" sz="2400" dirty="0"/>
              <a:t>Extra-embryonic</a:t>
            </a:r>
          </a:p>
        </p:txBody>
      </p:sp>
      <p:sp>
        <p:nvSpPr>
          <p:cNvPr id="26" name="TextBox 25">
            <a:extLst>
              <a:ext uri="{FF2B5EF4-FFF2-40B4-BE49-F238E27FC236}">
                <a16:creationId xmlns:a16="http://schemas.microsoft.com/office/drawing/2014/main" id="{8237D871-E1FD-2573-0B2C-2323ACF7D966}"/>
              </a:ext>
            </a:extLst>
          </p:cNvPr>
          <p:cNvSpPr txBox="1"/>
          <p:nvPr/>
        </p:nvSpPr>
        <p:spPr>
          <a:xfrm>
            <a:off x="4340487" y="2646459"/>
            <a:ext cx="2252253" cy="461665"/>
          </a:xfrm>
          <a:prstGeom prst="rect">
            <a:avLst/>
          </a:prstGeom>
          <a:noFill/>
        </p:spPr>
        <p:txBody>
          <a:bodyPr wrap="square" rtlCol="0">
            <a:spAutoFit/>
          </a:bodyPr>
          <a:lstStyle/>
          <a:p>
            <a:pPr algn="ctr"/>
            <a:r>
              <a:rPr lang="en-US" sz="2400" dirty="0"/>
              <a:t>Embryonic</a:t>
            </a:r>
          </a:p>
        </p:txBody>
      </p:sp>
      <p:sp>
        <p:nvSpPr>
          <p:cNvPr id="29" name="TextBox 28">
            <a:extLst>
              <a:ext uri="{FF2B5EF4-FFF2-40B4-BE49-F238E27FC236}">
                <a16:creationId xmlns:a16="http://schemas.microsoft.com/office/drawing/2014/main" id="{3B0734C0-F4CB-90FD-8A59-A86DD91D87C2}"/>
              </a:ext>
            </a:extLst>
          </p:cNvPr>
          <p:cNvSpPr txBox="1"/>
          <p:nvPr/>
        </p:nvSpPr>
        <p:spPr>
          <a:xfrm>
            <a:off x="124253" y="1908072"/>
            <a:ext cx="1598789" cy="830997"/>
          </a:xfrm>
          <a:prstGeom prst="rect">
            <a:avLst/>
          </a:prstGeom>
          <a:noFill/>
        </p:spPr>
        <p:txBody>
          <a:bodyPr wrap="square" rtlCol="0">
            <a:spAutoFit/>
          </a:bodyPr>
          <a:lstStyle/>
          <a:p>
            <a:pPr algn="ctr"/>
            <a:r>
              <a:rPr lang="en-US" sz="2400" b="1" dirty="0">
                <a:solidFill>
                  <a:srgbClr val="E48312"/>
                </a:solidFill>
              </a:rPr>
              <a:t>Robust! …but how?</a:t>
            </a:r>
          </a:p>
        </p:txBody>
      </p:sp>
      <p:sp>
        <p:nvSpPr>
          <p:cNvPr id="30" name="Rectangle 29">
            <a:extLst>
              <a:ext uri="{FF2B5EF4-FFF2-40B4-BE49-F238E27FC236}">
                <a16:creationId xmlns:a16="http://schemas.microsoft.com/office/drawing/2014/main" id="{A15E0E11-1CAE-69B4-7A44-B880BFB4F017}"/>
              </a:ext>
            </a:extLst>
          </p:cNvPr>
          <p:cNvSpPr/>
          <p:nvPr/>
        </p:nvSpPr>
        <p:spPr>
          <a:xfrm>
            <a:off x="1979306" y="1255009"/>
            <a:ext cx="2150452" cy="204703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86F29B04-5875-A70D-16B2-061F46AB095B}"/>
              </a:ext>
            </a:extLst>
          </p:cNvPr>
          <p:cNvCxnSpPr/>
          <p:nvPr/>
        </p:nvCxnSpPr>
        <p:spPr>
          <a:xfrm flipV="1">
            <a:off x="5428999" y="1870049"/>
            <a:ext cx="2324100" cy="17634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2399D41-2764-397E-AFE9-E1140822E59F}"/>
              </a:ext>
            </a:extLst>
          </p:cNvPr>
          <p:cNvCxnSpPr>
            <a:cxnSpLocks/>
          </p:cNvCxnSpPr>
          <p:nvPr/>
        </p:nvCxnSpPr>
        <p:spPr>
          <a:xfrm flipH="1" flipV="1">
            <a:off x="8399976" y="2456679"/>
            <a:ext cx="802584" cy="12315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858E2C1-9668-B7D7-AAD9-B171A44D9FD7}"/>
              </a:ext>
            </a:extLst>
          </p:cNvPr>
          <p:cNvCxnSpPr>
            <a:cxnSpLocks/>
            <a:endCxn id="22" idx="2"/>
          </p:cNvCxnSpPr>
          <p:nvPr/>
        </p:nvCxnSpPr>
        <p:spPr>
          <a:xfrm flipV="1">
            <a:off x="7960714" y="3137035"/>
            <a:ext cx="0" cy="29940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1A165BA4-7DCE-382E-68C2-709E1E97CCEC}"/>
              </a:ext>
            </a:extLst>
          </p:cNvPr>
          <p:cNvSpPr txBox="1"/>
          <p:nvPr/>
        </p:nvSpPr>
        <p:spPr>
          <a:xfrm>
            <a:off x="1" y="623608"/>
            <a:ext cx="12191999" cy="461665"/>
          </a:xfrm>
          <a:prstGeom prst="rect">
            <a:avLst/>
          </a:prstGeom>
          <a:noFill/>
        </p:spPr>
        <p:txBody>
          <a:bodyPr wrap="square" rtlCol="0">
            <a:spAutoFit/>
          </a:bodyPr>
          <a:lstStyle/>
          <a:p>
            <a:r>
              <a:rPr lang="en-US" sz="2400" dirty="0"/>
              <a:t>A </a:t>
            </a:r>
            <a:r>
              <a:rPr lang="en-US" sz="2400" u="sng" dirty="0"/>
              <a:t>dynamic</a:t>
            </a:r>
            <a:r>
              <a:rPr lang="en-US" sz="2400" dirty="0"/>
              <a:t> system: cell fates are emergent over time</a:t>
            </a:r>
          </a:p>
        </p:txBody>
      </p:sp>
      <p:sp>
        <p:nvSpPr>
          <p:cNvPr id="44" name="TextBox 43">
            <a:extLst>
              <a:ext uri="{FF2B5EF4-FFF2-40B4-BE49-F238E27FC236}">
                <a16:creationId xmlns:a16="http://schemas.microsoft.com/office/drawing/2014/main" id="{814B7F5A-2F47-A59E-94AE-7B67FD4E599E}"/>
              </a:ext>
            </a:extLst>
          </p:cNvPr>
          <p:cNvSpPr txBox="1"/>
          <p:nvPr/>
        </p:nvSpPr>
        <p:spPr>
          <a:xfrm>
            <a:off x="3178186" y="1707623"/>
            <a:ext cx="739758" cy="461665"/>
          </a:xfrm>
          <a:prstGeom prst="rect">
            <a:avLst/>
          </a:prstGeom>
          <a:noFill/>
        </p:spPr>
        <p:txBody>
          <a:bodyPr wrap="square" rtlCol="0">
            <a:spAutoFit/>
          </a:bodyPr>
          <a:lstStyle/>
          <a:p>
            <a:pPr algn="ctr"/>
            <a:r>
              <a:rPr lang="en-US" sz="2400" dirty="0"/>
              <a:t>70%</a:t>
            </a:r>
          </a:p>
        </p:txBody>
      </p:sp>
      <p:sp>
        <p:nvSpPr>
          <p:cNvPr id="51" name="Left Brace 50">
            <a:extLst>
              <a:ext uri="{FF2B5EF4-FFF2-40B4-BE49-F238E27FC236}">
                <a16:creationId xmlns:a16="http://schemas.microsoft.com/office/drawing/2014/main" id="{DE0452CC-A11A-487B-1ED7-E6D8E528736A}"/>
              </a:ext>
            </a:extLst>
          </p:cNvPr>
          <p:cNvSpPr/>
          <p:nvPr/>
        </p:nvSpPr>
        <p:spPr>
          <a:xfrm>
            <a:off x="7021623" y="1385369"/>
            <a:ext cx="93552" cy="1068155"/>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38CE30A9-E5A6-963B-F138-40C122D6EC3B}"/>
              </a:ext>
            </a:extLst>
          </p:cNvPr>
          <p:cNvSpPr txBox="1"/>
          <p:nvPr/>
        </p:nvSpPr>
        <p:spPr>
          <a:xfrm>
            <a:off x="3174296" y="2455453"/>
            <a:ext cx="739758" cy="461665"/>
          </a:xfrm>
          <a:prstGeom prst="rect">
            <a:avLst/>
          </a:prstGeom>
          <a:noFill/>
        </p:spPr>
        <p:txBody>
          <a:bodyPr wrap="square" rtlCol="0">
            <a:spAutoFit/>
          </a:bodyPr>
          <a:lstStyle/>
          <a:p>
            <a:pPr algn="ctr"/>
            <a:r>
              <a:rPr lang="en-US" sz="2400" dirty="0"/>
              <a:t>30%</a:t>
            </a:r>
          </a:p>
        </p:txBody>
      </p:sp>
      <p:sp>
        <p:nvSpPr>
          <p:cNvPr id="54" name="TextBox 53">
            <a:extLst>
              <a:ext uri="{FF2B5EF4-FFF2-40B4-BE49-F238E27FC236}">
                <a16:creationId xmlns:a16="http://schemas.microsoft.com/office/drawing/2014/main" id="{63A79ADB-71CE-2AF1-E7D3-32B5A4DCB174}"/>
              </a:ext>
            </a:extLst>
          </p:cNvPr>
          <p:cNvSpPr txBox="1"/>
          <p:nvPr/>
        </p:nvSpPr>
        <p:spPr>
          <a:xfrm>
            <a:off x="1988475" y="2783343"/>
            <a:ext cx="739758" cy="461665"/>
          </a:xfrm>
          <a:prstGeom prst="rect">
            <a:avLst/>
          </a:prstGeom>
          <a:noFill/>
        </p:spPr>
        <p:txBody>
          <a:bodyPr wrap="square" rtlCol="0">
            <a:spAutoFit/>
          </a:bodyPr>
          <a:lstStyle/>
          <a:p>
            <a:pPr algn="ctr"/>
            <a:r>
              <a:rPr lang="en-US" sz="2400" dirty="0"/>
              <a:t>40%</a:t>
            </a:r>
          </a:p>
        </p:txBody>
      </p:sp>
      <p:sp>
        <p:nvSpPr>
          <p:cNvPr id="55" name="TextBox 54">
            <a:extLst>
              <a:ext uri="{FF2B5EF4-FFF2-40B4-BE49-F238E27FC236}">
                <a16:creationId xmlns:a16="http://schemas.microsoft.com/office/drawing/2014/main" id="{0E04915B-BC87-710D-6A78-D84F6869D5C5}"/>
              </a:ext>
            </a:extLst>
          </p:cNvPr>
          <p:cNvSpPr txBox="1"/>
          <p:nvPr/>
        </p:nvSpPr>
        <p:spPr>
          <a:xfrm>
            <a:off x="1988475" y="2169288"/>
            <a:ext cx="739758" cy="461665"/>
          </a:xfrm>
          <a:prstGeom prst="rect">
            <a:avLst/>
          </a:prstGeom>
          <a:noFill/>
        </p:spPr>
        <p:txBody>
          <a:bodyPr wrap="square" rtlCol="0">
            <a:spAutoFit/>
          </a:bodyPr>
          <a:lstStyle/>
          <a:p>
            <a:pPr algn="ctr"/>
            <a:r>
              <a:rPr lang="en-US" sz="2400" dirty="0"/>
              <a:t>60%</a:t>
            </a:r>
          </a:p>
        </p:txBody>
      </p:sp>
      <p:sp>
        <p:nvSpPr>
          <p:cNvPr id="56" name="TextBox 55">
            <a:extLst>
              <a:ext uri="{FF2B5EF4-FFF2-40B4-BE49-F238E27FC236}">
                <a16:creationId xmlns:a16="http://schemas.microsoft.com/office/drawing/2014/main" id="{BB85244D-BC7E-068E-B056-EFF4494F58CC}"/>
              </a:ext>
            </a:extLst>
          </p:cNvPr>
          <p:cNvSpPr txBox="1"/>
          <p:nvPr/>
        </p:nvSpPr>
        <p:spPr>
          <a:xfrm>
            <a:off x="1979306" y="1188580"/>
            <a:ext cx="2177675" cy="461665"/>
          </a:xfrm>
          <a:prstGeom prst="rect">
            <a:avLst/>
          </a:prstGeom>
          <a:noFill/>
        </p:spPr>
        <p:txBody>
          <a:bodyPr wrap="square" rtlCol="0">
            <a:spAutoFit/>
          </a:bodyPr>
          <a:lstStyle/>
          <a:p>
            <a:pPr algn="ctr"/>
            <a:r>
              <a:rPr lang="en-US" sz="2400" b="1" dirty="0"/>
              <a:t>Cell ratios</a:t>
            </a:r>
          </a:p>
        </p:txBody>
      </p:sp>
      <p:sp>
        <p:nvSpPr>
          <p:cNvPr id="57" name="TextBox 56">
            <a:extLst>
              <a:ext uri="{FF2B5EF4-FFF2-40B4-BE49-F238E27FC236}">
                <a16:creationId xmlns:a16="http://schemas.microsoft.com/office/drawing/2014/main" id="{EC2F84DC-DF44-F034-7975-DBC0149D47A8}"/>
              </a:ext>
            </a:extLst>
          </p:cNvPr>
          <p:cNvSpPr txBox="1"/>
          <p:nvPr/>
        </p:nvSpPr>
        <p:spPr>
          <a:xfrm>
            <a:off x="0" y="6058516"/>
            <a:ext cx="11001375" cy="253916"/>
          </a:xfrm>
          <a:prstGeom prst="rect">
            <a:avLst/>
          </a:prstGeom>
          <a:noFill/>
        </p:spPr>
        <p:txBody>
          <a:bodyPr wrap="square" rtlCol="0">
            <a:spAutoFit/>
          </a:bodyPr>
          <a:lstStyle/>
          <a:p>
            <a:r>
              <a:rPr lang="en-US" sz="1050" b="0" i="0" dirty="0">
                <a:solidFill>
                  <a:schemeClr val="bg1">
                    <a:lumMod val="65000"/>
                  </a:schemeClr>
                </a:solidFill>
                <a:effectLst/>
                <a:latin typeface="Effra"/>
              </a:rPr>
              <a:t>Kim-Yip et al. Mechanisms of epiblast and primitive endoderm initiation. (in review, </a:t>
            </a:r>
            <a:r>
              <a:rPr lang="en-US" sz="1050" b="0" i="1" dirty="0">
                <a:solidFill>
                  <a:schemeClr val="bg1">
                    <a:lumMod val="65000"/>
                  </a:schemeClr>
                </a:solidFill>
                <a:effectLst/>
                <a:latin typeface="Effra"/>
              </a:rPr>
              <a:t>Current Biology</a:t>
            </a:r>
            <a:r>
              <a:rPr lang="en-US" sz="1050" b="0" i="0" dirty="0">
                <a:solidFill>
                  <a:schemeClr val="bg1">
                    <a:lumMod val="65000"/>
                  </a:schemeClr>
                </a:solidFill>
                <a:effectLst/>
                <a:latin typeface="Effra"/>
              </a:rPr>
              <a:t>)</a:t>
            </a:r>
            <a:endParaRPr lang="en-US" sz="1050" dirty="0">
              <a:solidFill>
                <a:schemeClr val="bg1">
                  <a:lumMod val="6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510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p:bldP spid="21" grpId="0"/>
      <p:bldP spid="22" grpId="0"/>
      <p:bldP spid="23" grpId="0" animBg="1"/>
      <p:bldP spid="25" grpId="0"/>
      <p:bldP spid="26" grpId="0"/>
      <p:bldP spid="29" grpId="0"/>
      <p:bldP spid="30" grpId="0" animBg="1"/>
      <p:bldP spid="44" grpId="0"/>
      <p:bldP spid="51" grpId="0" animBg="1"/>
      <p:bldP spid="52" grpId="0"/>
      <p:bldP spid="54" grpId="0"/>
      <p:bldP spid="55"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EB165DC-0120-C093-C4A2-233042952C9C}"/>
              </a:ext>
            </a:extLst>
          </p:cNvPr>
          <p:cNvSpPr txBox="1">
            <a:spLocks/>
          </p:cNvSpPr>
          <p:nvPr/>
        </p:nvSpPr>
        <p:spPr>
          <a:xfrm>
            <a:off x="0" y="0"/>
            <a:ext cx="12192000" cy="81244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4000" dirty="0"/>
              <a:t>2</a:t>
            </a:r>
            <a:r>
              <a:rPr lang="en-US" sz="4000" baseline="30000" dirty="0"/>
              <a:t>nd</a:t>
            </a:r>
            <a:r>
              <a:rPr lang="en-US" sz="4000" dirty="0"/>
              <a:t> cell fate choice: the EPI-PE segregation</a:t>
            </a:r>
          </a:p>
        </p:txBody>
      </p:sp>
      <p:pic>
        <p:nvPicPr>
          <p:cNvPr id="4" name="Picture 3">
            <a:extLst>
              <a:ext uri="{FF2B5EF4-FFF2-40B4-BE49-F238E27FC236}">
                <a16:creationId xmlns:a16="http://schemas.microsoft.com/office/drawing/2014/main" id="{301DF151-6FAD-D9A4-6296-390F4457BE0E}"/>
              </a:ext>
            </a:extLst>
          </p:cNvPr>
          <p:cNvPicPr>
            <a:picLocks noChangeAspect="1"/>
          </p:cNvPicPr>
          <p:nvPr/>
        </p:nvPicPr>
        <p:blipFill>
          <a:blip r:embed="rId2"/>
          <a:stretch>
            <a:fillRect/>
          </a:stretch>
        </p:blipFill>
        <p:spPr>
          <a:xfrm>
            <a:off x="11300603" y="5798833"/>
            <a:ext cx="786271" cy="1001267"/>
          </a:xfrm>
          <a:prstGeom prst="rect">
            <a:avLst/>
          </a:prstGeom>
        </p:spPr>
      </p:pic>
      <p:pic>
        <p:nvPicPr>
          <p:cNvPr id="6" name="Picture 5" descr="A diagram of a cell cycle&#10;&#10;Description automatically generated with medium confidence">
            <a:extLst>
              <a:ext uri="{FF2B5EF4-FFF2-40B4-BE49-F238E27FC236}">
                <a16:creationId xmlns:a16="http://schemas.microsoft.com/office/drawing/2014/main" id="{56B6E2A0-82D1-DF65-56D4-9DCF5C638967}"/>
              </a:ext>
            </a:extLst>
          </p:cNvPr>
          <p:cNvPicPr>
            <a:picLocks noChangeAspect="1"/>
          </p:cNvPicPr>
          <p:nvPr/>
        </p:nvPicPr>
        <p:blipFill>
          <a:blip r:embed="rId3">
            <a:extLst>
              <a:ext uri="{28A0092B-C50C-407E-A947-70E740481C1C}">
                <a14:useLocalDpi xmlns:a14="http://schemas.microsoft.com/office/drawing/2010/main" val="0"/>
              </a:ext>
            </a:extLst>
          </a:blip>
          <a:srcRect l="7613" t="16385" r="6796" b="13369"/>
          <a:stretch/>
        </p:blipFill>
        <p:spPr>
          <a:xfrm>
            <a:off x="5712215" y="2493658"/>
            <a:ext cx="5753100" cy="3305175"/>
          </a:xfrm>
          <a:prstGeom prst="rect">
            <a:avLst/>
          </a:prstGeom>
        </p:spPr>
      </p:pic>
      <p:sp>
        <p:nvSpPr>
          <p:cNvPr id="15" name="TextBox 14">
            <a:extLst>
              <a:ext uri="{FF2B5EF4-FFF2-40B4-BE49-F238E27FC236}">
                <a16:creationId xmlns:a16="http://schemas.microsoft.com/office/drawing/2014/main" id="{14B43C79-8081-9865-48AF-C901BEEE9521}"/>
              </a:ext>
            </a:extLst>
          </p:cNvPr>
          <p:cNvSpPr txBox="1"/>
          <p:nvPr/>
        </p:nvSpPr>
        <p:spPr>
          <a:xfrm>
            <a:off x="352034" y="684442"/>
            <a:ext cx="4781941" cy="1569660"/>
          </a:xfrm>
          <a:prstGeom prst="rect">
            <a:avLst/>
          </a:prstGeom>
          <a:noFill/>
        </p:spPr>
        <p:txBody>
          <a:bodyPr wrap="square" rtlCol="0">
            <a:spAutoFit/>
          </a:bodyPr>
          <a:lstStyle/>
          <a:p>
            <a:pPr algn="ctr"/>
            <a:r>
              <a:rPr lang="en-US" sz="2400" dirty="0"/>
              <a:t>Originally double NANOG and GATA6 positive </a:t>
            </a:r>
            <a:r>
              <a:rPr lang="en-US" sz="2400" b="1" dirty="0">
                <a:solidFill>
                  <a:srgbClr val="8C2575"/>
                </a:solidFill>
              </a:rPr>
              <a:t>ICM</a:t>
            </a:r>
            <a:r>
              <a:rPr lang="en-US" sz="2400" dirty="0"/>
              <a:t> cells specify into either  NANOG+ </a:t>
            </a:r>
            <a:r>
              <a:rPr lang="en-US" sz="2400" b="1" dirty="0">
                <a:solidFill>
                  <a:srgbClr val="BE1E1E"/>
                </a:solidFill>
              </a:rPr>
              <a:t>EPI</a:t>
            </a:r>
            <a:r>
              <a:rPr lang="en-US" sz="2400" dirty="0"/>
              <a:t> or GATA6+ </a:t>
            </a:r>
            <a:r>
              <a:rPr lang="en-US" sz="2400" b="1" dirty="0">
                <a:solidFill>
                  <a:srgbClr val="03519F"/>
                </a:solidFill>
              </a:rPr>
              <a:t>PE</a:t>
            </a:r>
            <a:r>
              <a:rPr lang="en-US" sz="2400" dirty="0">
                <a:solidFill>
                  <a:srgbClr val="03519F"/>
                </a:solidFill>
              </a:rPr>
              <a:t> </a:t>
            </a:r>
            <a:r>
              <a:rPr lang="en-US" sz="2400" dirty="0"/>
              <a:t>through mutual repression of these TFs.</a:t>
            </a:r>
          </a:p>
        </p:txBody>
      </p:sp>
      <p:pic>
        <p:nvPicPr>
          <p:cNvPr id="17" name="Picture 16" descr="A collage of images of a cell&#10;&#10;Description automatically generated">
            <a:extLst>
              <a:ext uri="{FF2B5EF4-FFF2-40B4-BE49-F238E27FC236}">
                <a16:creationId xmlns:a16="http://schemas.microsoft.com/office/drawing/2014/main" id="{5E790A45-38D5-8ED0-26F5-DE52714025D6}"/>
              </a:ext>
            </a:extLst>
          </p:cNvPr>
          <p:cNvPicPr>
            <a:picLocks noChangeAspect="1"/>
          </p:cNvPicPr>
          <p:nvPr/>
        </p:nvPicPr>
        <p:blipFill>
          <a:blip r:embed="rId4">
            <a:extLst>
              <a:ext uri="{28A0092B-C50C-407E-A947-70E740481C1C}">
                <a14:useLocalDpi xmlns:a14="http://schemas.microsoft.com/office/drawing/2010/main" val="0"/>
              </a:ext>
            </a:extLst>
          </a:blip>
          <a:srcRect l="37473" t="6379" r="3441" b="82917"/>
          <a:stretch/>
        </p:blipFill>
        <p:spPr>
          <a:xfrm>
            <a:off x="5337563" y="684714"/>
            <a:ext cx="6502403" cy="1615354"/>
          </a:xfrm>
          <a:prstGeom prst="rect">
            <a:avLst/>
          </a:prstGeom>
        </p:spPr>
      </p:pic>
      <p:cxnSp>
        <p:nvCxnSpPr>
          <p:cNvPr id="2" name="Straight Arrow Connector 1">
            <a:extLst>
              <a:ext uri="{FF2B5EF4-FFF2-40B4-BE49-F238E27FC236}">
                <a16:creationId xmlns:a16="http://schemas.microsoft.com/office/drawing/2014/main" id="{2992DF76-582C-DE6C-B9AC-AD8B3C732798}"/>
              </a:ext>
            </a:extLst>
          </p:cNvPr>
          <p:cNvCxnSpPr>
            <a:cxnSpLocks/>
          </p:cNvCxnSpPr>
          <p:nvPr/>
        </p:nvCxnSpPr>
        <p:spPr>
          <a:xfrm>
            <a:off x="4095305" y="4424129"/>
            <a:ext cx="124225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7D5DB91-BB14-D30E-B981-9918F09E64DC}"/>
              </a:ext>
            </a:extLst>
          </p:cNvPr>
          <p:cNvSpPr txBox="1"/>
          <p:nvPr/>
        </p:nvSpPr>
        <p:spPr>
          <a:xfrm>
            <a:off x="1054101" y="2493658"/>
            <a:ext cx="2797173" cy="461665"/>
          </a:xfrm>
          <a:prstGeom prst="rect">
            <a:avLst/>
          </a:prstGeom>
          <a:noFill/>
        </p:spPr>
        <p:txBody>
          <a:bodyPr wrap="square" rtlCol="0">
            <a:spAutoFit/>
          </a:bodyPr>
          <a:lstStyle/>
          <a:p>
            <a:pPr algn="ctr"/>
            <a:r>
              <a:rPr lang="en-US" sz="2400" dirty="0"/>
              <a:t>(</a:t>
            </a:r>
            <a:r>
              <a:rPr lang="en-US" sz="2400" u="sng" dirty="0"/>
              <a:t>D</a:t>
            </a:r>
            <a:r>
              <a:rPr lang="en-US" sz="2400" dirty="0"/>
              <a:t>ouble </a:t>
            </a:r>
            <a:r>
              <a:rPr lang="en-US" sz="2400" u="sng" dirty="0"/>
              <a:t>P</a:t>
            </a:r>
            <a:r>
              <a:rPr lang="en-US" sz="2400" dirty="0"/>
              <a:t>ositive, </a:t>
            </a:r>
            <a:r>
              <a:rPr lang="en-US" sz="2400" b="1" dirty="0">
                <a:solidFill>
                  <a:srgbClr val="8C2575"/>
                </a:solidFill>
              </a:rPr>
              <a:t>DP</a:t>
            </a:r>
            <a:r>
              <a:rPr lang="en-US" sz="2400" dirty="0"/>
              <a:t>)</a:t>
            </a:r>
          </a:p>
        </p:txBody>
      </p:sp>
      <p:pic>
        <p:nvPicPr>
          <p:cNvPr id="9" name="Picture 8" descr="A white square with black text&#10;&#10;Description automatically generated">
            <a:extLst>
              <a:ext uri="{FF2B5EF4-FFF2-40B4-BE49-F238E27FC236}">
                <a16:creationId xmlns:a16="http://schemas.microsoft.com/office/drawing/2014/main" id="{A9F0F2B7-6750-DB13-B411-E51B8BF45089}"/>
              </a:ext>
            </a:extLst>
          </p:cNvPr>
          <p:cNvPicPr>
            <a:picLocks noChangeAspect="1"/>
          </p:cNvPicPr>
          <p:nvPr/>
        </p:nvPicPr>
        <p:blipFill>
          <a:blip r:embed="rId5">
            <a:extLst>
              <a:ext uri="{28A0092B-C50C-407E-A947-70E740481C1C}">
                <a14:useLocalDpi xmlns:a14="http://schemas.microsoft.com/office/drawing/2010/main" val="0"/>
              </a:ext>
            </a:extLst>
          </a:blip>
          <a:srcRect l="7813" t="28947" r="51458" b="13880"/>
          <a:stretch/>
        </p:blipFill>
        <p:spPr>
          <a:xfrm>
            <a:off x="1105289" y="3100569"/>
            <a:ext cx="2745985" cy="2698264"/>
          </a:xfrm>
          <a:prstGeom prst="rect">
            <a:avLst/>
          </a:prstGeom>
        </p:spPr>
      </p:pic>
    </p:spTree>
    <p:extLst>
      <p:ext uri="{BB962C8B-B14F-4D97-AF65-F5344CB8AC3E}">
        <p14:creationId xmlns:p14="http://schemas.microsoft.com/office/powerpoint/2010/main" val="4231216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5F3081-CD96-BF04-A528-4ACC7A7BA894}"/>
              </a:ext>
            </a:extLst>
          </p:cNvPr>
          <p:cNvPicPr>
            <a:picLocks noChangeAspect="1"/>
          </p:cNvPicPr>
          <p:nvPr/>
        </p:nvPicPr>
        <p:blipFill>
          <a:blip r:embed="rId2"/>
          <a:srcRect r="5474"/>
          <a:stretch/>
        </p:blipFill>
        <p:spPr>
          <a:xfrm>
            <a:off x="1737883" y="3493719"/>
            <a:ext cx="2025913" cy="611324"/>
          </a:xfrm>
          <a:prstGeom prst="rect">
            <a:avLst/>
          </a:prstGeom>
        </p:spPr>
      </p:pic>
      <p:sp>
        <p:nvSpPr>
          <p:cNvPr id="11" name="TextBox 10">
            <a:extLst>
              <a:ext uri="{FF2B5EF4-FFF2-40B4-BE49-F238E27FC236}">
                <a16:creationId xmlns:a16="http://schemas.microsoft.com/office/drawing/2014/main" id="{A22F7C4C-842A-D200-9D39-C7840FFD98BB}"/>
              </a:ext>
            </a:extLst>
          </p:cNvPr>
          <p:cNvSpPr txBox="1"/>
          <p:nvPr/>
        </p:nvSpPr>
        <p:spPr>
          <a:xfrm>
            <a:off x="1440435" y="3124387"/>
            <a:ext cx="273812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Global FGF4 concentration:</a:t>
            </a:r>
          </a:p>
        </p:txBody>
      </p:sp>
      <p:sp>
        <p:nvSpPr>
          <p:cNvPr id="2" name="Title 1">
            <a:extLst>
              <a:ext uri="{FF2B5EF4-FFF2-40B4-BE49-F238E27FC236}">
                <a16:creationId xmlns:a16="http://schemas.microsoft.com/office/drawing/2014/main" id="{41F45F04-6C0C-B094-E3D8-55A01C9D8A65}"/>
              </a:ext>
            </a:extLst>
          </p:cNvPr>
          <p:cNvSpPr txBox="1">
            <a:spLocks/>
          </p:cNvSpPr>
          <p:nvPr/>
        </p:nvSpPr>
        <p:spPr>
          <a:xfrm>
            <a:off x="0" y="0"/>
            <a:ext cx="12192000" cy="81244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4000" dirty="0"/>
              <a:t>Mathematical model of the 2</a:t>
            </a:r>
            <a:r>
              <a:rPr lang="en-US" sz="4000" baseline="30000" dirty="0"/>
              <a:t>nd</a:t>
            </a:r>
            <a:r>
              <a:rPr lang="en-US" sz="4000" dirty="0"/>
              <a:t> cell fate choice</a:t>
            </a:r>
          </a:p>
        </p:txBody>
      </p:sp>
      <p:pic>
        <p:nvPicPr>
          <p:cNvPr id="3" name="Picture 2">
            <a:extLst>
              <a:ext uri="{FF2B5EF4-FFF2-40B4-BE49-F238E27FC236}">
                <a16:creationId xmlns:a16="http://schemas.microsoft.com/office/drawing/2014/main" id="{E5315CDB-60DD-F411-BFE5-028C273FB708}"/>
              </a:ext>
            </a:extLst>
          </p:cNvPr>
          <p:cNvPicPr>
            <a:picLocks noChangeAspect="1"/>
          </p:cNvPicPr>
          <p:nvPr/>
        </p:nvPicPr>
        <p:blipFill>
          <a:blip r:embed="rId3"/>
          <a:stretch>
            <a:fillRect/>
          </a:stretch>
        </p:blipFill>
        <p:spPr>
          <a:xfrm>
            <a:off x="11300603" y="5798833"/>
            <a:ext cx="786271" cy="1001267"/>
          </a:xfrm>
          <a:prstGeom prst="rect">
            <a:avLst/>
          </a:prstGeom>
        </p:spPr>
      </p:pic>
      <p:sp>
        <p:nvSpPr>
          <p:cNvPr id="4" name="TextBox 3">
            <a:extLst>
              <a:ext uri="{FF2B5EF4-FFF2-40B4-BE49-F238E27FC236}">
                <a16:creationId xmlns:a16="http://schemas.microsoft.com/office/drawing/2014/main" id="{418FACEF-FFC7-FD15-B14E-BE20D329BE0B}"/>
              </a:ext>
            </a:extLst>
          </p:cNvPr>
          <p:cNvSpPr txBox="1"/>
          <p:nvPr/>
        </p:nvSpPr>
        <p:spPr>
          <a:xfrm>
            <a:off x="0" y="812449"/>
            <a:ext cx="12192000" cy="461665"/>
          </a:xfrm>
          <a:prstGeom prst="rect">
            <a:avLst/>
          </a:prstGeom>
          <a:noFill/>
        </p:spPr>
        <p:txBody>
          <a:bodyPr wrap="square" rtlCol="0">
            <a:spAutoFit/>
          </a:bodyPr>
          <a:lstStyle/>
          <a:p>
            <a:pPr algn="ctr"/>
            <a:r>
              <a:rPr lang="en-US" sz="2400" dirty="0"/>
              <a:t>Ordinary differential model (ODE) of the transition from ICM to either EPI or PE</a:t>
            </a:r>
          </a:p>
        </p:txBody>
      </p:sp>
      <p:sp>
        <p:nvSpPr>
          <p:cNvPr id="5" name="TextBox 4">
            <a:extLst>
              <a:ext uri="{FF2B5EF4-FFF2-40B4-BE49-F238E27FC236}">
                <a16:creationId xmlns:a16="http://schemas.microsoft.com/office/drawing/2014/main" id="{F5E05B55-53D5-2EF9-0C77-7EA5704DEABE}"/>
              </a:ext>
            </a:extLst>
          </p:cNvPr>
          <p:cNvSpPr txBox="1"/>
          <p:nvPr/>
        </p:nvSpPr>
        <p:spPr>
          <a:xfrm>
            <a:off x="0" y="6058516"/>
            <a:ext cx="11001375" cy="253916"/>
          </a:xfrm>
          <a:prstGeom prst="rect">
            <a:avLst/>
          </a:prstGeom>
          <a:noFill/>
        </p:spPr>
        <p:txBody>
          <a:bodyPr wrap="square" rtlCol="0">
            <a:spAutoFit/>
          </a:bodyPr>
          <a:lstStyle/>
          <a:p>
            <a:r>
              <a:rPr lang="en-US" sz="1050" b="0" i="0" dirty="0">
                <a:solidFill>
                  <a:schemeClr val="bg1">
                    <a:lumMod val="65000"/>
                  </a:schemeClr>
                </a:solidFill>
                <a:effectLst/>
                <a:latin typeface="Effra"/>
              </a:rPr>
              <a:t>Raju A. &amp; Siggia E. A geometrical model of cell fate specification in the mouse blastocyst. </a:t>
            </a:r>
            <a:r>
              <a:rPr lang="en-US" sz="1050" b="0" i="1" dirty="0">
                <a:solidFill>
                  <a:schemeClr val="bg1">
                    <a:lumMod val="65000"/>
                  </a:schemeClr>
                </a:solidFill>
                <a:effectLst/>
                <a:latin typeface="Effra"/>
              </a:rPr>
              <a:t>Development</a:t>
            </a:r>
            <a:r>
              <a:rPr lang="en-US" sz="1050" b="0" i="0" dirty="0">
                <a:solidFill>
                  <a:schemeClr val="bg1">
                    <a:lumMod val="65000"/>
                  </a:schemeClr>
                </a:solidFill>
                <a:effectLst/>
                <a:latin typeface="Effra"/>
              </a:rPr>
              <a:t> (2024</a:t>
            </a:r>
            <a:r>
              <a:rPr lang="en-US" sz="1050" dirty="0">
                <a:solidFill>
                  <a:schemeClr val="bg1">
                    <a:lumMod val="65000"/>
                  </a:schemeClr>
                </a:solidFill>
                <a:latin typeface="Effra"/>
              </a:rPr>
              <a:t>)</a:t>
            </a:r>
            <a:endParaRPr lang="en-US" sz="1050" dirty="0">
              <a:solidFill>
                <a:schemeClr val="bg1">
                  <a:lumMod val="65000"/>
                </a:schemeClr>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2238648-77EB-0115-037A-F85B5853420C}"/>
              </a:ext>
            </a:extLst>
          </p:cNvPr>
          <p:cNvPicPr>
            <a:picLocks noChangeAspect="1"/>
          </p:cNvPicPr>
          <p:nvPr/>
        </p:nvPicPr>
        <p:blipFill>
          <a:blip r:embed="rId4"/>
          <a:stretch>
            <a:fillRect/>
          </a:stretch>
        </p:blipFill>
        <p:spPr>
          <a:xfrm>
            <a:off x="1616203" y="4657580"/>
            <a:ext cx="2299994" cy="815653"/>
          </a:xfrm>
          <a:prstGeom prst="rect">
            <a:avLst/>
          </a:prstGeom>
        </p:spPr>
      </p:pic>
      <p:pic>
        <p:nvPicPr>
          <p:cNvPr id="8" name="Picture 7">
            <a:extLst>
              <a:ext uri="{FF2B5EF4-FFF2-40B4-BE49-F238E27FC236}">
                <a16:creationId xmlns:a16="http://schemas.microsoft.com/office/drawing/2014/main" id="{CB324CE5-C511-5322-7938-384F3812083F}"/>
              </a:ext>
            </a:extLst>
          </p:cNvPr>
          <p:cNvPicPr>
            <a:picLocks noChangeAspect="1"/>
          </p:cNvPicPr>
          <p:nvPr/>
        </p:nvPicPr>
        <p:blipFill>
          <a:blip r:embed="rId5"/>
          <a:srcRect r="2712"/>
          <a:stretch/>
        </p:blipFill>
        <p:spPr>
          <a:xfrm>
            <a:off x="704179" y="2557863"/>
            <a:ext cx="4096421" cy="381053"/>
          </a:xfrm>
          <a:prstGeom prst="rect">
            <a:avLst/>
          </a:prstGeom>
        </p:spPr>
      </p:pic>
      <p:sp>
        <p:nvSpPr>
          <p:cNvPr id="9" name="TextBox 8">
            <a:extLst>
              <a:ext uri="{FF2B5EF4-FFF2-40B4-BE49-F238E27FC236}">
                <a16:creationId xmlns:a16="http://schemas.microsoft.com/office/drawing/2014/main" id="{B7905BC7-816C-8CF3-AD6D-16008E89AF8D}"/>
              </a:ext>
            </a:extLst>
          </p:cNvPr>
          <p:cNvSpPr txBox="1"/>
          <p:nvPr/>
        </p:nvSpPr>
        <p:spPr>
          <a:xfrm>
            <a:off x="1513308" y="1612523"/>
            <a:ext cx="2592376"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Heteroclinic flip model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6A39B0-34A9-6688-B3BB-C140422D67FB}"/>
                  </a:ext>
                </a:extLst>
              </p:cNvPr>
              <p:cNvSpPr txBox="1"/>
              <p:nvPr/>
            </p:nvSpPr>
            <p:spPr>
              <a:xfrm>
                <a:off x="1450342" y="4259229"/>
                <a:ext cx="270837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Flow of </a:t>
                </a:r>
                <a14:m>
                  <m:oMath xmlns:m="http://schemas.openxmlformats.org/officeDocument/2006/math">
                    <m:r>
                      <a:rPr lang="en-US" b="0" i="1" smtClean="0">
                        <a:latin typeface="Cambria Math" panose="02040503050406030204" pitchFamily="18" charset="0"/>
                        <a:cs typeface="Calibri" panose="020F0502020204030204" pitchFamily="34" charset="0"/>
                      </a:rPr>
                      <m:t>𝑉</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𝑥</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𝑦</m:t>
                        </m:r>
                      </m:e>
                    </m:d>
                  </m:oMath>
                </a14:m>
                <a:r>
                  <a:rPr lang="en-US" dirty="0">
                    <a:latin typeface="Calibri" panose="020F0502020204030204" pitchFamily="34" charset="0"/>
                    <a:cs typeface="Calibri" panose="020F0502020204030204" pitchFamily="34" charset="0"/>
                  </a:rPr>
                  <a:t> with noise:</a:t>
                </a:r>
              </a:p>
            </p:txBody>
          </p:sp>
        </mc:Choice>
        <mc:Fallback xmlns="">
          <p:sp>
            <p:nvSpPr>
              <p:cNvPr id="10" name="TextBox 9">
                <a:extLst>
                  <a:ext uri="{FF2B5EF4-FFF2-40B4-BE49-F238E27FC236}">
                    <a16:creationId xmlns:a16="http://schemas.microsoft.com/office/drawing/2014/main" id="{8E6A39B0-34A9-6688-B3BB-C140422D67FB}"/>
                  </a:ext>
                </a:extLst>
              </p:cNvPr>
              <p:cNvSpPr txBox="1">
                <a:spLocks noRot="1" noChangeAspect="1" noMove="1" noResize="1" noEditPoints="1" noAdjustHandles="1" noChangeArrowheads="1" noChangeShapeType="1" noTextEdit="1"/>
              </p:cNvSpPr>
              <p:nvPr/>
            </p:nvSpPr>
            <p:spPr>
              <a:xfrm>
                <a:off x="1450342" y="4259229"/>
                <a:ext cx="2708370" cy="369332"/>
              </a:xfrm>
              <a:prstGeom prst="rect">
                <a:avLst/>
              </a:prstGeom>
              <a:blipFill>
                <a:blip r:embed="rId6"/>
                <a:stretch>
                  <a:fillRect l="-2027" t="-10000" r="-1351" b="-2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21C5889-F952-8CF1-4761-6B4C6FF56509}"/>
              </a:ext>
            </a:extLst>
          </p:cNvPr>
          <p:cNvSpPr txBox="1"/>
          <p:nvPr/>
        </p:nvSpPr>
        <p:spPr>
          <a:xfrm>
            <a:off x="1855197" y="2293367"/>
            <a:ext cx="190859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Cell fate potential:</a:t>
            </a:r>
          </a:p>
        </p:txBody>
      </p:sp>
      <p:pic>
        <p:nvPicPr>
          <p:cNvPr id="33" name="Picture 32">
            <a:extLst>
              <a:ext uri="{FF2B5EF4-FFF2-40B4-BE49-F238E27FC236}">
                <a16:creationId xmlns:a16="http://schemas.microsoft.com/office/drawing/2014/main" id="{B26F0166-D66B-0936-31D4-3D27AF543E92}"/>
              </a:ext>
            </a:extLst>
          </p:cNvPr>
          <p:cNvPicPr>
            <a:picLocks noChangeAspect="1"/>
          </p:cNvPicPr>
          <p:nvPr/>
        </p:nvPicPr>
        <p:blipFill>
          <a:blip r:embed="rId7"/>
          <a:stretch>
            <a:fillRect/>
          </a:stretch>
        </p:blipFill>
        <p:spPr>
          <a:xfrm>
            <a:off x="5805086" y="1497745"/>
            <a:ext cx="5795946" cy="3759001"/>
          </a:xfrm>
          <a:prstGeom prst="rect">
            <a:avLst/>
          </a:prstGeom>
        </p:spPr>
      </p:pic>
      <p:sp>
        <p:nvSpPr>
          <p:cNvPr id="34" name="TextBox 33">
            <a:extLst>
              <a:ext uri="{FF2B5EF4-FFF2-40B4-BE49-F238E27FC236}">
                <a16:creationId xmlns:a16="http://schemas.microsoft.com/office/drawing/2014/main" id="{089E47F9-815F-E3AF-A123-B0DD19C2FF1E}"/>
              </a:ext>
            </a:extLst>
          </p:cNvPr>
          <p:cNvSpPr txBox="1"/>
          <p:nvPr/>
        </p:nvSpPr>
        <p:spPr>
          <a:xfrm>
            <a:off x="6595007" y="5304209"/>
            <a:ext cx="5006025" cy="461665"/>
          </a:xfrm>
          <a:prstGeom prst="rect">
            <a:avLst/>
          </a:prstGeom>
          <a:noFill/>
        </p:spPr>
        <p:txBody>
          <a:bodyPr wrap="square" rtlCol="0">
            <a:spAutoFit/>
          </a:bodyPr>
          <a:lstStyle/>
          <a:p>
            <a:pPr algn="ctr"/>
            <a:r>
              <a:rPr lang="en-US" sz="2400" dirty="0"/>
              <a:t>EPI-PE axis (</a:t>
            </a:r>
            <a:r>
              <a:rPr lang="en-US" sz="2400" i="1" dirty="0"/>
              <a:t>x</a:t>
            </a:r>
            <a:r>
              <a:rPr lang="en-US" sz="2400" dirty="0"/>
              <a:t>)</a:t>
            </a:r>
          </a:p>
        </p:txBody>
      </p:sp>
      <p:sp>
        <p:nvSpPr>
          <p:cNvPr id="35" name="TextBox 34">
            <a:extLst>
              <a:ext uri="{FF2B5EF4-FFF2-40B4-BE49-F238E27FC236}">
                <a16:creationId xmlns:a16="http://schemas.microsoft.com/office/drawing/2014/main" id="{A81F246C-B664-FF7E-57D4-A5CB2759B412}"/>
              </a:ext>
            </a:extLst>
          </p:cNvPr>
          <p:cNvSpPr txBox="1"/>
          <p:nvPr/>
        </p:nvSpPr>
        <p:spPr>
          <a:xfrm rot="16200000">
            <a:off x="3953948" y="2934121"/>
            <a:ext cx="3334419" cy="461665"/>
          </a:xfrm>
          <a:prstGeom prst="rect">
            <a:avLst/>
          </a:prstGeom>
          <a:noFill/>
        </p:spPr>
        <p:txBody>
          <a:bodyPr wrap="square" rtlCol="0">
            <a:spAutoFit/>
          </a:bodyPr>
          <a:lstStyle/>
          <a:p>
            <a:pPr algn="ctr"/>
            <a:r>
              <a:rPr lang="en-US" sz="2400" dirty="0"/>
              <a:t>Specification axis (</a:t>
            </a:r>
            <a:r>
              <a:rPr lang="en-US" sz="2400" i="1" dirty="0"/>
              <a:t>y</a:t>
            </a:r>
            <a:r>
              <a:rPr lang="en-US" sz="2400" dirty="0"/>
              <a:t>)</a:t>
            </a:r>
          </a:p>
        </p:txBody>
      </p:sp>
      <p:sp>
        <p:nvSpPr>
          <p:cNvPr id="37" name="TextBox 36">
            <a:extLst>
              <a:ext uri="{FF2B5EF4-FFF2-40B4-BE49-F238E27FC236}">
                <a16:creationId xmlns:a16="http://schemas.microsoft.com/office/drawing/2014/main" id="{CC33FE6D-F68F-C1A6-EA79-EF9F7371A4F2}"/>
              </a:ext>
            </a:extLst>
          </p:cNvPr>
          <p:cNvSpPr txBox="1"/>
          <p:nvPr/>
        </p:nvSpPr>
        <p:spPr>
          <a:xfrm>
            <a:off x="7341829" y="4465391"/>
            <a:ext cx="498855" cy="461665"/>
          </a:xfrm>
          <a:prstGeom prst="rect">
            <a:avLst/>
          </a:prstGeom>
          <a:noFill/>
        </p:spPr>
        <p:txBody>
          <a:bodyPr wrap="none" rtlCol="0">
            <a:spAutoFit/>
          </a:bodyPr>
          <a:lstStyle/>
          <a:p>
            <a:r>
              <a:rPr lang="en-US" sz="2400" b="1" dirty="0">
                <a:solidFill>
                  <a:srgbClr val="03519F"/>
                </a:solidFill>
                <a:latin typeface="Calibri" panose="020F0502020204030204" pitchFamily="34" charset="0"/>
                <a:cs typeface="Calibri" panose="020F0502020204030204" pitchFamily="34" charset="0"/>
              </a:rPr>
              <a:t>PE</a:t>
            </a:r>
          </a:p>
        </p:txBody>
      </p:sp>
      <p:sp>
        <p:nvSpPr>
          <p:cNvPr id="38" name="TextBox 37">
            <a:extLst>
              <a:ext uri="{FF2B5EF4-FFF2-40B4-BE49-F238E27FC236}">
                <a16:creationId xmlns:a16="http://schemas.microsoft.com/office/drawing/2014/main" id="{D805CF73-9667-0284-2879-31AE934C1EF1}"/>
              </a:ext>
            </a:extLst>
          </p:cNvPr>
          <p:cNvSpPr txBox="1"/>
          <p:nvPr/>
        </p:nvSpPr>
        <p:spPr>
          <a:xfrm>
            <a:off x="10161050" y="4465391"/>
            <a:ext cx="580608" cy="461665"/>
          </a:xfrm>
          <a:prstGeom prst="rect">
            <a:avLst/>
          </a:prstGeom>
          <a:noFill/>
        </p:spPr>
        <p:txBody>
          <a:bodyPr wrap="none" rtlCol="0">
            <a:spAutoFit/>
          </a:bodyPr>
          <a:lstStyle/>
          <a:p>
            <a:r>
              <a:rPr lang="en-US" sz="2400" b="1" dirty="0">
                <a:solidFill>
                  <a:srgbClr val="BE1E1E"/>
                </a:solidFill>
                <a:latin typeface="Calibri" panose="020F0502020204030204" pitchFamily="34" charset="0"/>
                <a:cs typeface="Calibri" panose="020F0502020204030204" pitchFamily="34" charset="0"/>
              </a:rPr>
              <a:t>EPI</a:t>
            </a:r>
          </a:p>
        </p:txBody>
      </p:sp>
      <p:sp>
        <p:nvSpPr>
          <p:cNvPr id="39" name="TextBox 38">
            <a:extLst>
              <a:ext uri="{FF2B5EF4-FFF2-40B4-BE49-F238E27FC236}">
                <a16:creationId xmlns:a16="http://schemas.microsoft.com/office/drawing/2014/main" id="{7EF56D7B-D836-D7F3-3800-1DFC8F5F7576}"/>
              </a:ext>
            </a:extLst>
          </p:cNvPr>
          <p:cNvSpPr txBox="1"/>
          <p:nvPr/>
        </p:nvSpPr>
        <p:spPr>
          <a:xfrm>
            <a:off x="8748404" y="1444166"/>
            <a:ext cx="699230" cy="461665"/>
          </a:xfrm>
          <a:prstGeom prst="rect">
            <a:avLst/>
          </a:prstGeom>
          <a:noFill/>
        </p:spPr>
        <p:txBody>
          <a:bodyPr wrap="none" rtlCol="0">
            <a:spAutoFit/>
          </a:bodyPr>
          <a:lstStyle/>
          <a:p>
            <a:r>
              <a:rPr lang="en-US" sz="2400" b="1" dirty="0">
                <a:solidFill>
                  <a:srgbClr val="8C2575"/>
                </a:solidFill>
                <a:latin typeface="Calibri" panose="020F0502020204030204" pitchFamily="34" charset="0"/>
                <a:cs typeface="Calibri" panose="020F0502020204030204" pitchFamily="34" charset="0"/>
              </a:rPr>
              <a:t>ICM</a:t>
            </a:r>
          </a:p>
        </p:txBody>
      </p:sp>
    </p:spTree>
    <p:extLst>
      <p:ext uri="{BB962C8B-B14F-4D97-AF65-F5344CB8AC3E}">
        <p14:creationId xmlns:p14="http://schemas.microsoft.com/office/powerpoint/2010/main" val="292990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5F04-6C0C-B094-E3D8-55A01C9D8A65}"/>
              </a:ext>
            </a:extLst>
          </p:cNvPr>
          <p:cNvSpPr txBox="1">
            <a:spLocks/>
          </p:cNvSpPr>
          <p:nvPr/>
        </p:nvSpPr>
        <p:spPr>
          <a:xfrm>
            <a:off x="0" y="0"/>
            <a:ext cx="12192000" cy="81244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4000" dirty="0"/>
              <a:t>Mathematical model of the 2</a:t>
            </a:r>
            <a:r>
              <a:rPr lang="en-US" sz="4000" baseline="30000" dirty="0"/>
              <a:t>nd</a:t>
            </a:r>
            <a:r>
              <a:rPr lang="en-US" sz="4000" dirty="0"/>
              <a:t> cell fate choice</a:t>
            </a:r>
          </a:p>
        </p:txBody>
      </p:sp>
      <p:pic>
        <p:nvPicPr>
          <p:cNvPr id="3" name="Picture 2">
            <a:extLst>
              <a:ext uri="{FF2B5EF4-FFF2-40B4-BE49-F238E27FC236}">
                <a16:creationId xmlns:a16="http://schemas.microsoft.com/office/drawing/2014/main" id="{E5315CDB-60DD-F411-BFE5-028C273FB708}"/>
              </a:ext>
            </a:extLst>
          </p:cNvPr>
          <p:cNvPicPr>
            <a:picLocks noChangeAspect="1"/>
          </p:cNvPicPr>
          <p:nvPr/>
        </p:nvPicPr>
        <p:blipFill>
          <a:blip r:embed="rId2"/>
          <a:stretch>
            <a:fillRect/>
          </a:stretch>
        </p:blipFill>
        <p:spPr>
          <a:xfrm>
            <a:off x="11300603" y="5798833"/>
            <a:ext cx="786271" cy="1001267"/>
          </a:xfrm>
          <a:prstGeom prst="rect">
            <a:avLst/>
          </a:prstGeom>
        </p:spPr>
      </p:pic>
      <p:sp>
        <p:nvSpPr>
          <p:cNvPr id="5" name="TextBox 4">
            <a:extLst>
              <a:ext uri="{FF2B5EF4-FFF2-40B4-BE49-F238E27FC236}">
                <a16:creationId xmlns:a16="http://schemas.microsoft.com/office/drawing/2014/main" id="{F5E05B55-53D5-2EF9-0C77-7EA5704DEABE}"/>
              </a:ext>
            </a:extLst>
          </p:cNvPr>
          <p:cNvSpPr txBox="1"/>
          <p:nvPr/>
        </p:nvSpPr>
        <p:spPr>
          <a:xfrm>
            <a:off x="0" y="6062317"/>
            <a:ext cx="11001375" cy="253916"/>
          </a:xfrm>
          <a:prstGeom prst="rect">
            <a:avLst/>
          </a:prstGeom>
          <a:noFill/>
        </p:spPr>
        <p:txBody>
          <a:bodyPr wrap="square" rtlCol="0">
            <a:spAutoFit/>
          </a:bodyPr>
          <a:lstStyle/>
          <a:p>
            <a:r>
              <a:rPr lang="en-US" sz="1050" b="0" i="0" dirty="0">
                <a:solidFill>
                  <a:schemeClr val="bg1">
                    <a:lumMod val="65000"/>
                  </a:schemeClr>
                </a:solidFill>
                <a:effectLst/>
                <a:latin typeface="Effra"/>
              </a:rPr>
              <a:t>Rand D. et al. Statistically derived geometrical landscapes capture principles of decision-making dynamics during cell fate transitions. </a:t>
            </a:r>
            <a:r>
              <a:rPr lang="en-US" sz="1050" i="1" dirty="0">
                <a:solidFill>
                  <a:schemeClr val="bg1">
                    <a:lumMod val="65000"/>
                  </a:schemeClr>
                </a:solidFill>
                <a:latin typeface="Effra"/>
              </a:rPr>
              <a:t>Cell Systems </a:t>
            </a:r>
            <a:r>
              <a:rPr lang="en-US" sz="1050" dirty="0">
                <a:solidFill>
                  <a:schemeClr val="bg1">
                    <a:lumMod val="65000"/>
                  </a:schemeClr>
                </a:solidFill>
                <a:latin typeface="Effra"/>
              </a:rPr>
              <a:t>(2022)</a:t>
            </a:r>
            <a:endParaRPr lang="en-US" sz="1050" dirty="0">
              <a:solidFill>
                <a:schemeClr val="bg1">
                  <a:lumMod val="6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B324CE5-C511-5322-7938-384F3812083F}"/>
              </a:ext>
            </a:extLst>
          </p:cNvPr>
          <p:cNvPicPr>
            <a:picLocks noChangeAspect="1"/>
          </p:cNvPicPr>
          <p:nvPr/>
        </p:nvPicPr>
        <p:blipFill>
          <a:blip r:embed="rId3"/>
          <a:srcRect r="2939"/>
          <a:stretch/>
        </p:blipFill>
        <p:spPr>
          <a:xfrm>
            <a:off x="704179" y="2557863"/>
            <a:ext cx="4086896" cy="381053"/>
          </a:xfrm>
          <a:prstGeom prst="rect">
            <a:avLst/>
          </a:prstGeom>
        </p:spPr>
      </p:pic>
      <p:sp>
        <p:nvSpPr>
          <p:cNvPr id="9" name="TextBox 8">
            <a:extLst>
              <a:ext uri="{FF2B5EF4-FFF2-40B4-BE49-F238E27FC236}">
                <a16:creationId xmlns:a16="http://schemas.microsoft.com/office/drawing/2014/main" id="{B7905BC7-816C-8CF3-AD6D-16008E89AF8D}"/>
              </a:ext>
            </a:extLst>
          </p:cNvPr>
          <p:cNvSpPr txBox="1"/>
          <p:nvPr/>
        </p:nvSpPr>
        <p:spPr>
          <a:xfrm>
            <a:off x="1513308" y="1612523"/>
            <a:ext cx="2592376"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Heteroclinic flip model</a:t>
            </a:r>
          </a:p>
        </p:txBody>
      </p:sp>
      <p:sp>
        <p:nvSpPr>
          <p:cNvPr id="12" name="TextBox 11">
            <a:extLst>
              <a:ext uri="{FF2B5EF4-FFF2-40B4-BE49-F238E27FC236}">
                <a16:creationId xmlns:a16="http://schemas.microsoft.com/office/drawing/2014/main" id="{B21C5889-F952-8CF1-4761-6B4C6FF56509}"/>
              </a:ext>
            </a:extLst>
          </p:cNvPr>
          <p:cNvSpPr txBox="1"/>
          <p:nvPr/>
        </p:nvSpPr>
        <p:spPr>
          <a:xfrm>
            <a:off x="1855197" y="2293367"/>
            <a:ext cx="190859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Cell fate potential:</a:t>
            </a:r>
          </a:p>
        </p:txBody>
      </p:sp>
      <p:grpSp>
        <p:nvGrpSpPr>
          <p:cNvPr id="22" name="Group 21">
            <a:extLst>
              <a:ext uri="{FF2B5EF4-FFF2-40B4-BE49-F238E27FC236}">
                <a16:creationId xmlns:a16="http://schemas.microsoft.com/office/drawing/2014/main" id="{1F23024D-263E-D1A4-E6B2-756BB67E95A0}"/>
              </a:ext>
            </a:extLst>
          </p:cNvPr>
          <p:cNvGrpSpPr/>
          <p:nvPr/>
        </p:nvGrpSpPr>
        <p:grpSpPr>
          <a:xfrm>
            <a:off x="5672137" y="1787666"/>
            <a:ext cx="6157540" cy="3155886"/>
            <a:chOff x="5888266" y="1710649"/>
            <a:chExt cx="6157540" cy="3155886"/>
          </a:xfrm>
        </p:grpSpPr>
        <p:cxnSp>
          <p:nvCxnSpPr>
            <p:cNvPr id="13" name="Straight Arrow Connector 12">
              <a:extLst>
                <a:ext uri="{FF2B5EF4-FFF2-40B4-BE49-F238E27FC236}">
                  <a16:creationId xmlns:a16="http://schemas.microsoft.com/office/drawing/2014/main" id="{08AA829E-9E72-99B6-9525-9BA7F8382740}"/>
                </a:ext>
              </a:extLst>
            </p:cNvPr>
            <p:cNvCxnSpPr>
              <a:cxnSpLocks/>
            </p:cNvCxnSpPr>
            <p:nvPr/>
          </p:nvCxnSpPr>
          <p:spPr>
            <a:xfrm flipV="1">
              <a:off x="5888266" y="1710649"/>
              <a:ext cx="0" cy="30787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8656477-E7AE-2758-6935-0E4E00B3524E}"/>
                </a:ext>
              </a:extLst>
            </p:cNvPr>
            <p:cNvCxnSpPr>
              <a:cxnSpLocks/>
            </p:cNvCxnSpPr>
            <p:nvPr/>
          </p:nvCxnSpPr>
          <p:spPr>
            <a:xfrm rot="5400000" flipV="1">
              <a:off x="10506421" y="3250033"/>
              <a:ext cx="0" cy="30787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1F3782D-AAB5-5290-5925-F4AE919B1034}"/>
                </a:ext>
              </a:extLst>
            </p:cNvPr>
            <p:cNvCxnSpPr>
              <a:cxnSpLocks/>
            </p:cNvCxnSpPr>
            <p:nvPr/>
          </p:nvCxnSpPr>
          <p:spPr>
            <a:xfrm rot="5400000" flipV="1">
              <a:off x="7427651" y="3250034"/>
              <a:ext cx="0" cy="3078770"/>
            </a:xfrm>
            <a:prstGeom prst="straightConnector1">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1A39977-435C-ED62-8B02-1E47065D3108}"/>
                </a:ext>
              </a:extLst>
            </p:cNvPr>
            <p:cNvCxnSpPr/>
            <p:nvPr/>
          </p:nvCxnSpPr>
          <p:spPr>
            <a:xfrm>
              <a:off x="8967036" y="4712302"/>
              <a:ext cx="0" cy="154233"/>
            </a:xfrm>
            <a:prstGeom prst="line">
              <a:avLst/>
            </a:prstGeom>
            <a:ln w="38100"/>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222445B4-98F9-AF90-929E-D4AEC914F489}"/>
              </a:ext>
            </a:extLst>
          </p:cNvPr>
          <p:cNvSpPr txBox="1"/>
          <p:nvPr/>
        </p:nvSpPr>
        <p:spPr>
          <a:xfrm>
            <a:off x="5523699" y="1450879"/>
            <a:ext cx="296876"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y</a:t>
            </a:r>
          </a:p>
        </p:txBody>
      </p:sp>
      <p:sp>
        <p:nvSpPr>
          <p:cNvPr id="24" name="TextBox 23">
            <a:extLst>
              <a:ext uri="{FF2B5EF4-FFF2-40B4-BE49-F238E27FC236}">
                <a16:creationId xmlns:a16="http://schemas.microsoft.com/office/drawing/2014/main" id="{16ED415D-1040-B8EE-5313-AD0EE816CC70}"/>
              </a:ext>
            </a:extLst>
          </p:cNvPr>
          <p:cNvSpPr txBox="1"/>
          <p:nvPr/>
        </p:nvSpPr>
        <p:spPr>
          <a:xfrm>
            <a:off x="11829676" y="4681769"/>
            <a:ext cx="284052"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x</a:t>
            </a:r>
          </a:p>
        </p:txBody>
      </p:sp>
      <p:sp>
        <p:nvSpPr>
          <p:cNvPr id="25" name="TextBox 24">
            <a:extLst>
              <a:ext uri="{FF2B5EF4-FFF2-40B4-BE49-F238E27FC236}">
                <a16:creationId xmlns:a16="http://schemas.microsoft.com/office/drawing/2014/main" id="{CE98E878-925C-C953-3BBC-9890C8A67B7F}"/>
              </a:ext>
            </a:extLst>
          </p:cNvPr>
          <p:cNvSpPr txBox="1"/>
          <p:nvPr/>
        </p:nvSpPr>
        <p:spPr>
          <a:xfrm>
            <a:off x="8600064" y="4869970"/>
            <a:ext cx="30168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a:t>
            </a:r>
          </a:p>
        </p:txBody>
      </p:sp>
      <p:sp>
        <p:nvSpPr>
          <p:cNvPr id="27" name="TextBox 26">
            <a:extLst>
              <a:ext uri="{FF2B5EF4-FFF2-40B4-BE49-F238E27FC236}">
                <a16:creationId xmlns:a16="http://schemas.microsoft.com/office/drawing/2014/main" id="{90506B83-525F-51B9-4C1E-45C5FA4797D7}"/>
              </a:ext>
            </a:extLst>
          </p:cNvPr>
          <p:cNvSpPr txBox="1"/>
          <p:nvPr/>
        </p:nvSpPr>
        <p:spPr>
          <a:xfrm>
            <a:off x="5456411" y="4869970"/>
            <a:ext cx="37221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a:t>
            </a:r>
          </a:p>
        </p:txBody>
      </p:sp>
      <p:sp>
        <p:nvSpPr>
          <p:cNvPr id="28" name="TextBox 27">
            <a:extLst>
              <a:ext uri="{FF2B5EF4-FFF2-40B4-BE49-F238E27FC236}">
                <a16:creationId xmlns:a16="http://schemas.microsoft.com/office/drawing/2014/main" id="{8D2B8465-3BD6-69F8-79FA-028F3B54589B}"/>
              </a:ext>
            </a:extLst>
          </p:cNvPr>
          <p:cNvSpPr txBox="1"/>
          <p:nvPr/>
        </p:nvSpPr>
        <p:spPr>
          <a:xfrm>
            <a:off x="11618337" y="4922223"/>
            <a:ext cx="30168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a:t>
            </a:r>
          </a:p>
        </p:txBody>
      </p:sp>
      <p:sp>
        <p:nvSpPr>
          <p:cNvPr id="29" name="TextBox 28">
            <a:extLst>
              <a:ext uri="{FF2B5EF4-FFF2-40B4-BE49-F238E27FC236}">
                <a16:creationId xmlns:a16="http://schemas.microsoft.com/office/drawing/2014/main" id="{FA5D3C99-3B49-8969-B1BC-67BFE10D44E3}"/>
              </a:ext>
            </a:extLst>
          </p:cNvPr>
          <p:cNvSpPr txBox="1"/>
          <p:nvPr/>
        </p:nvSpPr>
        <p:spPr>
          <a:xfrm>
            <a:off x="5745010" y="4366212"/>
            <a:ext cx="498855" cy="461665"/>
          </a:xfrm>
          <a:prstGeom prst="rect">
            <a:avLst/>
          </a:prstGeom>
          <a:noFill/>
        </p:spPr>
        <p:txBody>
          <a:bodyPr wrap="none" rtlCol="0">
            <a:spAutoFit/>
          </a:bodyPr>
          <a:lstStyle/>
          <a:p>
            <a:r>
              <a:rPr lang="en-US" sz="2400" b="1" dirty="0">
                <a:solidFill>
                  <a:srgbClr val="03519F"/>
                </a:solidFill>
                <a:latin typeface="Calibri" panose="020F0502020204030204" pitchFamily="34" charset="0"/>
                <a:cs typeface="Calibri" panose="020F0502020204030204" pitchFamily="34" charset="0"/>
              </a:rPr>
              <a:t>PE</a:t>
            </a:r>
          </a:p>
        </p:txBody>
      </p:sp>
      <p:sp>
        <p:nvSpPr>
          <p:cNvPr id="30" name="TextBox 29">
            <a:extLst>
              <a:ext uri="{FF2B5EF4-FFF2-40B4-BE49-F238E27FC236}">
                <a16:creationId xmlns:a16="http://schemas.microsoft.com/office/drawing/2014/main" id="{A287D030-D0FA-5FF3-8216-7A819A648E2E}"/>
              </a:ext>
            </a:extLst>
          </p:cNvPr>
          <p:cNvSpPr txBox="1"/>
          <p:nvPr/>
        </p:nvSpPr>
        <p:spPr>
          <a:xfrm>
            <a:off x="11188572" y="4327654"/>
            <a:ext cx="580608" cy="461665"/>
          </a:xfrm>
          <a:prstGeom prst="rect">
            <a:avLst/>
          </a:prstGeom>
          <a:noFill/>
        </p:spPr>
        <p:txBody>
          <a:bodyPr wrap="none" rtlCol="0">
            <a:spAutoFit/>
          </a:bodyPr>
          <a:lstStyle/>
          <a:p>
            <a:r>
              <a:rPr lang="en-US" sz="2400" b="1" dirty="0">
                <a:solidFill>
                  <a:srgbClr val="BE1E1E"/>
                </a:solidFill>
                <a:latin typeface="Calibri" panose="020F0502020204030204" pitchFamily="34" charset="0"/>
                <a:cs typeface="Calibri" panose="020F0502020204030204" pitchFamily="34" charset="0"/>
              </a:rPr>
              <a:t>EPI</a:t>
            </a:r>
          </a:p>
        </p:txBody>
      </p:sp>
      <p:sp>
        <p:nvSpPr>
          <p:cNvPr id="31" name="TextBox 30">
            <a:extLst>
              <a:ext uri="{FF2B5EF4-FFF2-40B4-BE49-F238E27FC236}">
                <a16:creationId xmlns:a16="http://schemas.microsoft.com/office/drawing/2014/main" id="{3A3758E8-FA81-D281-E9FE-0F5BBAC1A8E7}"/>
              </a:ext>
            </a:extLst>
          </p:cNvPr>
          <p:cNvSpPr txBox="1"/>
          <p:nvPr/>
        </p:nvSpPr>
        <p:spPr>
          <a:xfrm>
            <a:off x="8401292" y="1771817"/>
            <a:ext cx="699230" cy="461665"/>
          </a:xfrm>
          <a:prstGeom prst="rect">
            <a:avLst/>
          </a:prstGeom>
          <a:noFill/>
        </p:spPr>
        <p:txBody>
          <a:bodyPr wrap="none" rtlCol="0">
            <a:spAutoFit/>
          </a:bodyPr>
          <a:lstStyle/>
          <a:p>
            <a:r>
              <a:rPr lang="en-US" sz="2400" b="1" dirty="0">
                <a:solidFill>
                  <a:srgbClr val="8C2575"/>
                </a:solidFill>
                <a:latin typeface="Calibri" panose="020F0502020204030204" pitchFamily="34" charset="0"/>
                <a:cs typeface="Calibri" panose="020F0502020204030204" pitchFamily="34" charset="0"/>
              </a:rPr>
              <a:t>ICM</a:t>
            </a:r>
          </a:p>
        </p:txBody>
      </p:sp>
      <p:sp>
        <p:nvSpPr>
          <p:cNvPr id="45" name="TextBox 44">
            <a:extLst>
              <a:ext uri="{FF2B5EF4-FFF2-40B4-BE49-F238E27FC236}">
                <a16:creationId xmlns:a16="http://schemas.microsoft.com/office/drawing/2014/main" id="{8F8F3358-A80E-C1B6-6E71-8A09893677E3}"/>
              </a:ext>
            </a:extLst>
          </p:cNvPr>
          <p:cNvSpPr txBox="1"/>
          <p:nvPr/>
        </p:nvSpPr>
        <p:spPr>
          <a:xfrm>
            <a:off x="5672137" y="5187243"/>
            <a:ext cx="6157539" cy="461665"/>
          </a:xfrm>
          <a:prstGeom prst="rect">
            <a:avLst/>
          </a:prstGeom>
          <a:noFill/>
        </p:spPr>
        <p:txBody>
          <a:bodyPr wrap="square" rtlCol="0">
            <a:spAutoFit/>
          </a:bodyPr>
          <a:lstStyle/>
          <a:p>
            <a:pPr algn="ctr"/>
            <a:r>
              <a:rPr lang="en-US" sz="2400" dirty="0"/>
              <a:t>EPI-PE axis</a:t>
            </a:r>
          </a:p>
        </p:txBody>
      </p:sp>
      <p:sp>
        <p:nvSpPr>
          <p:cNvPr id="46" name="TextBox 45">
            <a:extLst>
              <a:ext uri="{FF2B5EF4-FFF2-40B4-BE49-F238E27FC236}">
                <a16:creationId xmlns:a16="http://schemas.microsoft.com/office/drawing/2014/main" id="{0FE706C7-4F09-E47C-2692-02B55AB8D12E}"/>
              </a:ext>
            </a:extLst>
          </p:cNvPr>
          <p:cNvSpPr txBox="1"/>
          <p:nvPr/>
        </p:nvSpPr>
        <p:spPr>
          <a:xfrm rot="16200000">
            <a:off x="3900508" y="3112489"/>
            <a:ext cx="3046223" cy="461665"/>
          </a:xfrm>
          <a:prstGeom prst="rect">
            <a:avLst/>
          </a:prstGeom>
          <a:noFill/>
        </p:spPr>
        <p:txBody>
          <a:bodyPr wrap="square" rtlCol="0">
            <a:spAutoFit/>
          </a:bodyPr>
          <a:lstStyle/>
          <a:p>
            <a:pPr algn="ctr"/>
            <a:r>
              <a:rPr lang="en-US" sz="2400" dirty="0"/>
              <a:t>Specification axis</a:t>
            </a:r>
          </a:p>
        </p:txBody>
      </p:sp>
      <p:sp>
        <p:nvSpPr>
          <p:cNvPr id="47" name="TextBox 46">
            <a:extLst>
              <a:ext uri="{FF2B5EF4-FFF2-40B4-BE49-F238E27FC236}">
                <a16:creationId xmlns:a16="http://schemas.microsoft.com/office/drawing/2014/main" id="{7698F809-EFB1-3A16-9EAE-B2CBB1833673}"/>
              </a:ext>
            </a:extLst>
          </p:cNvPr>
          <p:cNvSpPr txBox="1"/>
          <p:nvPr/>
        </p:nvSpPr>
        <p:spPr>
          <a:xfrm>
            <a:off x="2128916" y="3820247"/>
            <a:ext cx="1144715" cy="1015663"/>
          </a:xfrm>
          <a:prstGeom prst="rect">
            <a:avLst/>
          </a:prstGeom>
          <a:noFill/>
        </p:spPr>
        <p:txBody>
          <a:bodyPr wrap="square" rtlCol="0">
            <a:spAutoFit/>
          </a:bodyPr>
          <a:lstStyle/>
          <a:p>
            <a:pPr algn="ctr"/>
            <a:r>
              <a:rPr lang="en-US" sz="2000" dirty="0">
                <a:solidFill>
                  <a:schemeClr val="accent5">
                    <a:lumMod val="75000"/>
                  </a:schemeClr>
                </a:solidFill>
              </a:rPr>
              <a:t>FGF4 signaling</a:t>
            </a:r>
          </a:p>
          <a:p>
            <a:pPr algn="ctr"/>
            <a:r>
              <a:rPr lang="en-US" sz="2000" dirty="0">
                <a:solidFill>
                  <a:schemeClr val="accent5">
                    <a:lumMod val="75000"/>
                  </a:schemeClr>
                </a:solidFill>
              </a:rPr>
              <a:t>influence</a:t>
            </a:r>
          </a:p>
        </p:txBody>
      </p:sp>
      <p:sp>
        <p:nvSpPr>
          <p:cNvPr id="48" name="TextBox 47">
            <a:extLst>
              <a:ext uri="{FF2B5EF4-FFF2-40B4-BE49-F238E27FC236}">
                <a16:creationId xmlns:a16="http://schemas.microsoft.com/office/drawing/2014/main" id="{D44297EC-1478-2586-C0C6-238500E5C8A8}"/>
              </a:ext>
            </a:extLst>
          </p:cNvPr>
          <p:cNvSpPr txBox="1"/>
          <p:nvPr/>
        </p:nvSpPr>
        <p:spPr>
          <a:xfrm>
            <a:off x="3562531" y="3819822"/>
            <a:ext cx="1491271" cy="1015663"/>
          </a:xfrm>
          <a:prstGeom prst="rect">
            <a:avLst/>
          </a:prstGeom>
          <a:noFill/>
        </p:spPr>
        <p:txBody>
          <a:bodyPr wrap="square" rtlCol="0">
            <a:spAutoFit/>
          </a:bodyPr>
          <a:lstStyle/>
          <a:p>
            <a:pPr algn="ctr"/>
            <a:r>
              <a:rPr lang="en-US" sz="2000" dirty="0">
                <a:solidFill>
                  <a:schemeClr val="accent1">
                    <a:lumMod val="60000"/>
                    <a:lumOff val="40000"/>
                  </a:schemeClr>
                </a:solidFill>
              </a:rPr>
              <a:t>Passive specification</a:t>
            </a:r>
          </a:p>
          <a:p>
            <a:pPr algn="ctr"/>
            <a:r>
              <a:rPr lang="en-US" sz="2000" dirty="0">
                <a:solidFill>
                  <a:schemeClr val="accent1">
                    <a:lumMod val="60000"/>
                    <a:lumOff val="40000"/>
                  </a:schemeClr>
                </a:solidFill>
              </a:rPr>
              <a:t>rate</a:t>
            </a:r>
          </a:p>
        </p:txBody>
      </p:sp>
      <p:sp>
        <p:nvSpPr>
          <p:cNvPr id="51" name="TextBox 50">
            <a:extLst>
              <a:ext uri="{FF2B5EF4-FFF2-40B4-BE49-F238E27FC236}">
                <a16:creationId xmlns:a16="http://schemas.microsoft.com/office/drawing/2014/main" id="{B924918D-ACD4-C7EA-28C0-BA2C3113232F}"/>
              </a:ext>
            </a:extLst>
          </p:cNvPr>
          <p:cNvSpPr txBox="1"/>
          <p:nvPr/>
        </p:nvSpPr>
        <p:spPr>
          <a:xfrm>
            <a:off x="408696" y="3819822"/>
            <a:ext cx="1537428" cy="1015663"/>
          </a:xfrm>
          <a:prstGeom prst="rect">
            <a:avLst/>
          </a:prstGeom>
          <a:noFill/>
        </p:spPr>
        <p:txBody>
          <a:bodyPr wrap="square" rtlCol="0">
            <a:spAutoFit/>
          </a:bodyPr>
          <a:lstStyle/>
          <a:p>
            <a:pPr algn="ctr"/>
            <a:r>
              <a:rPr lang="en-US" sz="2000" dirty="0">
                <a:solidFill>
                  <a:srgbClr val="00B050"/>
                </a:solidFill>
              </a:rPr>
              <a:t>Rand landscape polynomial</a:t>
            </a:r>
          </a:p>
        </p:txBody>
      </p:sp>
      <p:sp>
        <p:nvSpPr>
          <p:cNvPr id="52" name="Rectangle 51">
            <a:extLst>
              <a:ext uri="{FF2B5EF4-FFF2-40B4-BE49-F238E27FC236}">
                <a16:creationId xmlns:a16="http://schemas.microsoft.com/office/drawing/2014/main" id="{6BAC32B2-CF9C-995C-64E1-648A7EF7097B}"/>
              </a:ext>
            </a:extLst>
          </p:cNvPr>
          <p:cNvSpPr/>
          <p:nvPr/>
        </p:nvSpPr>
        <p:spPr>
          <a:xfrm>
            <a:off x="1666875" y="2597916"/>
            <a:ext cx="2139950" cy="36933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a:extLst>
              <a:ext uri="{FF2B5EF4-FFF2-40B4-BE49-F238E27FC236}">
                <a16:creationId xmlns:a16="http://schemas.microsoft.com/office/drawing/2014/main" id="{8E62EBD6-AA0F-469E-A4E4-9AB3DDB60756}"/>
              </a:ext>
            </a:extLst>
          </p:cNvPr>
          <p:cNvSpPr/>
          <p:nvPr/>
        </p:nvSpPr>
        <p:spPr>
          <a:xfrm>
            <a:off x="3887868" y="2592990"/>
            <a:ext cx="461665" cy="369333"/>
          </a:xfrm>
          <a:prstGeom prst="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598EEA-CBDC-AF89-28AB-F7F6CA4A8462}"/>
              </a:ext>
            </a:extLst>
          </p:cNvPr>
          <p:cNvSpPr/>
          <p:nvPr/>
        </p:nvSpPr>
        <p:spPr>
          <a:xfrm>
            <a:off x="4426071" y="2590417"/>
            <a:ext cx="461665" cy="369333"/>
          </a:xfrm>
          <a:prstGeom prst="rect">
            <a:avLst/>
          </a:prstGeom>
          <a:noFill/>
          <a:ln w="381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2E4BB5-C07D-8470-83CD-6037AB5925B2}"/>
              </a:ext>
            </a:extLst>
          </p:cNvPr>
          <p:cNvSpPr txBox="1"/>
          <p:nvPr/>
        </p:nvSpPr>
        <p:spPr>
          <a:xfrm>
            <a:off x="3646418" y="4771878"/>
            <a:ext cx="1320364" cy="461665"/>
          </a:xfrm>
          <a:prstGeom prst="rect">
            <a:avLst/>
          </a:prstGeom>
          <a:noFill/>
        </p:spPr>
        <p:txBody>
          <a:bodyPr wrap="square" rtlCol="0">
            <a:spAutoFit/>
          </a:bodyPr>
          <a:lstStyle/>
          <a:p>
            <a:pPr algn="ctr"/>
            <a:r>
              <a:rPr lang="en-US" sz="2400" dirty="0"/>
              <a:t>Constant</a:t>
            </a:r>
          </a:p>
        </p:txBody>
      </p:sp>
      <p:cxnSp>
        <p:nvCxnSpPr>
          <p:cNvPr id="32" name="Straight Connector 31">
            <a:extLst>
              <a:ext uri="{FF2B5EF4-FFF2-40B4-BE49-F238E27FC236}">
                <a16:creationId xmlns:a16="http://schemas.microsoft.com/office/drawing/2014/main" id="{91A8D792-E4E1-45CA-DF19-295870898E40}"/>
              </a:ext>
            </a:extLst>
          </p:cNvPr>
          <p:cNvCxnSpPr>
            <a:cxnSpLocks/>
          </p:cNvCxnSpPr>
          <p:nvPr/>
        </p:nvCxnSpPr>
        <p:spPr>
          <a:xfrm flipV="1">
            <a:off x="4378325" y="2527300"/>
            <a:ext cx="558800" cy="47942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532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1" grpId="0"/>
      <p:bldP spid="52" grpId="0" animBg="1"/>
      <p:bldP spid="15" grpId="0" animBg="1"/>
      <p:bldP spid="16"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5F3081-CD96-BF04-A528-4ACC7A7BA894}"/>
              </a:ext>
            </a:extLst>
          </p:cNvPr>
          <p:cNvPicPr>
            <a:picLocks noChangeAspect="1"/>
          </p:cNvPicPr>
          <p:nvPr/>
        </p:nvPicPr>
        <p:blipFill>
          <a:blip r:embed="rId2"/>
          <a:srcRect r="5474"/>
          <a:stretch/>
        </p:blipFill>
        <p:spPr>
          <a:xfrm>
            <a:off x="1737883" y="3493719"/>
            <a:ext cx="2025913" cy="611324"/>
          </a:xfrm>
          <a:prstGeom prst="rect">
            <a:avLst/>
          </a:prstGeom>
        </p:spPr>
      </p:pic>
      <p:sp>
        <p:nvSpPr>
          <p:cNvPr id="11" name="TextBox 10">
            <a:extLst>
              <a:ext uri="{FF2B5EF4-FFF2-40B4-BE49-F238E27FC236}">
                <a16:creationId xmlns:a16="http://schemas.microsoft.com/office/drawing/2014/main" id="{A22F7C4C-842A-D200-9D39-C7840FFD98BB}"/>
              </a:ext>
            </a:extLst>
          </p:cNvPr>
          <p:cNvSpPr txBox="1"/>
          <p:nvPr/>
        </p:nvSpPr>
        <p:spPr>
          <a:xfrm>
            <a:off x="1440435" y="3124387"/>
            <a:ext cx="273812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Global FGF4 concentration:</a:t>
            </a:r>
          </a:p>
        </p:txBody>
      </p:sp>
      <p:sp>
        <p:nvSpPr>
          <p:cNvPr id="2" name="Title 1">
            <a:extLst>
              <a:ext uri="{FF2B5EF4-FFF2-40B4-BE49-F238E27FC236}">
                <a16:creationId xmlns:a16="http://schemas.microsoft.com/office/drawing/2014/main" id="{41F45F04-6C0C-B094-E3D8-55A01C9D8A65}"/>
              </a:ext>
            </a:extLst>
          </p:cNvPr>
          <p:cNvSpPr txBox="1">
            <a:spLocks/>
          </p:cNvSpPr>
          <p:nvPr/>
        </p:nvSpPr>
        <p:spPr>
          <a:xfrm>
            <a:off x="0" y="0"/>
            <a:ext cx="12192000" cy="81244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4000" dirty="0"/>
              <a:t>Mathematical model of the 2</a:t>
            </a:r>
            <a:r>
              <a:rPr lang="en-US" sz="4000" baseline="30000" dirty="0"/>
              <a:t>nd</a:t>
            </a:r>
            <a:r>
              <a:rPr lang="en-US" sz="4000" dirty="0"/>
              <a:t> cell fate choice</a:t>
            </a:r>
          </a:p>
        </p:txBody>
      </p:sp>
      <p:pic>
        <p:nvPicPr>
          <p:cNvPr id="3" name="Picture 2">
            <a:extLst>
              <a:ext uri="{FF2B5EF4-FFF2-40B4-BE49-F238E27FC236}">
                <a16:creationId xmlns:a16="http://schemas.microsoft.com/office/drawing/2014/main" id="{E5315CDB-60DD-F411-BFE5-028C273FB708}"/>
              </a:ext>
            </a:extLst>
          </p:cNvPr>
          <p:cNvPicPr>
            <a:picLocks noChangeAspect="1"/>
          </p:cNvPicPr>
          <p:nvPr/>
        </p:nvPicPr>
        <p:blipFill>
          <a:blip r:embed="rId3"/>
          <a:stretch>
            <a:fillRect/>
          </a:stretch>
        </p:blipFill>
        <p:spPr>
          <a:xfrm>
            <a:off x="11300603" y="5798833"/>
            <a:ext cx="786271" cy="1001267"/>
          </a:xfrm>
          <a:prstGeom prst="rect">
            <a:avLst/>
          </a:prstGeom>
        </p:spPr>
      </p:pic>
      <p:sp>
        <p:nvSpPr>
          <p:cNvPr id="5" name="TextBox 4">
            <a:extLst>
              <a:ext uri="{FF2B5EF4-FFF2-40B4-BE49-F238E27FC236}">
                <a16:creationId xmlns:a16="http://schemas.microsoft.com/office/drawing/2014/main" id="{F5E05B55-53D5-2EF9-0C77-7EA5704DEABE}"/>
              </a:ext>
            </a:extLst>
          </p:cNvPr>
          <p:cNvSpPr txBox="1"/>
          <p:nvPr/>
        </p:nvSpPr>
        <p:spPr>
          <a:xfrm>
            <a:off x="0" y="6058516"/>
            <a:ext cx="11001375" cy="253916"/>
          </a:xfrm>
          <a:prstGeom prst="rect">
            <a:avLst/>
          </a:prstGeom>
          <a:noFill/>
        </p:spPr>
        <p:txBody>
          <a:bodyPr wrap="square" rtlCol="0">
            <a:spAutoFit/>
          </a:bodyPr>
          <a:lstStyle/>
          <a:p>
            <a:r>
              <a:rPr lang="en-US" sz="1050" b="0" i="0" dirty="0" err="1">
                <a:solidFill>
                  <a:schemeClr val="bg1">
                    <a:lumMod val="65000"/>
                  </a:schemeClr>
                </a:solidFill>
                <a:effectLst/>
                <a:latin typeface="Effra"/>
              </a:rPr>
              <a:t>Archishman</a:t>
            </a:r>
            <a:r>
              <a:rPr lang="en-US" sz="1050" b="0" i="0" dirty="0">
                <a:solidFill>
                  <a:schemeClr val="bg1">
                    <a:lumMod val="65000"/>
                  </a:schemeClr>
                </a:solidFill>
                <a:effectLst/>
                <a:latin typeface="Effra"/>
              </a:rPr>
              <a:t> Raju, Eric D. Siggia; A geometrical model of cell fate specification in the mouse blastocyst. </a:t>
            </a:r>
            <a:r>
              <a:rPr lang="en-US" sz="1050" b="0" i="1" dirty="0">
                <a:solidFill>
                  <a:schemeClr val="bg1">
                    <a:lumMod val="65000"/>
                  </a:schemeClr>
                </a:solidFill>
                <a:effectLst/>
                <a:latin typeface="Effra"/>
              </a:rPr>
              <a:t>Development</a:t>
            </a:r>
            <a:r>
              <a:rPr lang="en-US" sz="1050" b="0" i="0" dirty="0">
                <a:solidFill>
                  <a:schemeClr val="bg1">
                    <a:lumMod val="65000"/>
                  </a:schemeClr>
                </a:solidFill>
                <a:effectLst/>
                <a:latin typeface="Effra"/>
              </a:rPr>
              <a:t> 15 April 2024; 151 (8): dev202467. </a:t>
            </a:r>
            <a:r>
              <a:rPr lang="en-US" sz="1050" b="0" i="0" dirty="0" err="1">
                <a:solidFill>
                  <a:schemeClr val="bg1">
                    <a:lumMod val="65000"/>
                  </a:schemeClr>
                </a:solidFill>
                <a:effectLst/>
                <a:latin typeface="Effra"/>
              </a:rPr>
              <a:t>doi</a:t>
            </a:r>
            <a:r>
              <a:rPr lang="en-US" sz="1050" b="0" i="0" dirty="0">
                <a:solidFill>
                  <a:schemeClr val="bg1">
                    <a:lumMod val="65000"/>
                  </a:schemeClr>
                </a:solidFill>
                <a:effectLst/>
                <a:latin typeface="Effra"/>
              </a:rPr>
              <a:t>: </a:t>
            </a:r>
            <a:r>
              <a:rPr lang="en-US" sz="1050" b="0" i="0" u="none" strike="noStrike" dirty="0">
                <a:solidFill>
                  <a:schemeClr val="bg1">
                    <a:lumMod val="65000"/>
                  </a:schemeClr>
                </a:solidFill>
                <a:effectLst/>
                <a:latin typeface="Effra"/>
                <a:hlinkClick r:id="rId4">
                  <a:extLst>
                    <a:ext uri="{A12FA001-AC4F-418D-AE19-62706E023703}">
                      <ahyp:hlinkClr xmlns:ahyp="http://schemas.microsoft.com/office/drawing/2018/hyperlinkcolor" val="tx"/>
                    </a:ext>
                  </a:extLst>
                </a:hlinkClick>
              </a:rPr>
              <a:t>https://doi.org/10.1242/dev.202467</a:t>
            </a:r>
            <a:endParaRPr lang="en-US" sz="1050" dirty="0">
              <a:solidFill>
                <a:schemeClr val="bg1">
                  <a:lumMod val="65000"/>
                </a:schemeClr>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2238648-77EB-0115-037A-F85B5853420C}"/>
              </a:ext>
            </a:extLst>
          </p:cNvPr>
          <p:cNvPicPr>
            <a:picLocks noChangeAspect="1"/>
          </p:cNvPicPr>
          <p:nvPr/>
        </p:nvPicPr>
        <p:blipFill>
          <a:blip r:embed="rId5"/>
          <a:stretch>
            <a:fillRect/>
          </a:stretch>
        </p:blipFill>
        <p:spPr>
          <a:xfrm>
            <a:off x="1616203" y="4657580"/>
            <a:ext cx="2299994" cy="815653"/>
          </a:xfrm>
          <a:prstGeom prst="rect">
            <a:avLst/>
          </a:prstGeom>
        </p:spPr>
      </p:pic>
      <p:pic>
        <p:nvPicPr>
          <p:cNvPr id="8" name="Picture 7">
            <a:extLst>
              <a:ext uri="{FF2B5EF4-FFF2-40B4-BE49-F238E27FC236}">
                <a16:creationId xmlns:a16="http://schemas.microsoft.com/office/drawing/2014/main" id="{CB324CE5-C511-5322-7938-384F3812083F}"/>
              </a:ext>
            </a:extLst>
          </p:cNvPr>
          <p:cNvPicPr>
            <a:picLocks noChangeAspect="1"/>
          </p:cNvPicPr>
          <p:nvPr/>
        </p:nvPicPr>
        <p:blipFill>
          <a:blip r:embed="rId6"/>
          <a:srcRect r="2922"/>
          <a:stretch/>
        </p:blipFill>
        <p:spPr>
          <a:xfrm>
            <a:off x="704179" y="2557863"/>
            <a:ext cx="4087586" cy="381053"/>
          </a:xfrm>
          <a:prstGeom prst="rect">
            <a:avLst/>
          </a:prstGeom>
        </p:spPr>
      </p:pic>
      <p:sp>
        <p:nvSpPr>
          <p:cNvPr id="9" name="TextBox 8">
            <a:extLst>
              <a:ext uri="{FF2B5EF4-FFF2-40B4-BE49-F238E27FC236}">
                <a16:creationId xmlns:a16="http://schemas.microsoft.com/office/drawing/2014/main" id="{B7905BC7-816C-8CF3-AD6D-16008E89AF8D}"/>
              </a:ext>
            </a:extLst>
          </p:cNvPr>
          <p:cNvSpPr txBox="1"/>
          <p:nvPr/>
        </p:nvSpPr>
        <p:spPr>
          <a:xfrm>
            <a:off x="1513308" y="1612523"/>
            <a:ext cx="2592376"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Heteroclinic flip model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6A39B0-34A9-6688-B3BB-C140422D67FB}"/>
                  </a:ext>
                </a:extLst>
              </p:cNvPr>
              <p:cNvSpPr txBox="1"/>
              <p:nvPr/>
            </p:nvSpPr>
            <p:spPr>
              <a:xfrm>
                <a:off x="1390026" y="4259229"/>
                <a:ext cx="270837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Flow of </a:t>
                </a:r>
                <a14:m>
                  <m:oMath xmlns:m="http://schemas.openxmlformats.org/officeDocument/2006/math">
                    <m:r>
                      <a:rPr lang="en-US" b="0" i="1" smtClean="0">
                        <a:latin typeface="Cambria Math" panose="02040503050406030204" pitchFamily="18" charset="0"/>
                        <a:cs typeface="Calibri" panose="020F0502020204030204" pitchFamily="34" charset="0"/>
                      </a:rPr>
                      <m:t>𝑉</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𝑥</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𝑦</m:t>
                        </m:r>
                      </m:e>
                    </m:d>
                  </m:oMath>
                </a14:m>
                <a:r>
                  <a:rPr lang="en-US" dirty="0">
                    <a:latin typeface="Calibri" panose="020F0502020204030204" pitchFamily="34" charset="0"/>
                    <a:cs typeface="Calibri" panose="020F0502020204030204" pitchFamily="34" charset="0"/>
                  </a:rPr>
                  <a:t> with noise:</a:t>
                </a:r>
              </a:p>
            </p:txBody>
          </p:sp>
        </mc:Choice>
        <mc:Fallback xmlns="">
          <p:sp>
            <p:nvSpPr>
              <p:cNvPr id="10" name="TextBox 9">
                <a:extLst>
                  <a:ext uri="{FF2B5EF4-FFF2-40B4-BE49-F238E27FC236}">
                    <a16:creationId xmlns:a16="http://schemas.microsoft.com/office/drawing/2014/main" id="{8E6A39B0-34A9-6688-B3BB-C140422D67FB}"/>
                  </a:ext>
                </a:extLst>
              </p:cNvPr>
              <p:cNvSpPr txBox="1">
                <a:spLocks noRot="1" noChangeAspect="1" noMove="1" noResize="1" noEditPoints="1" noAdjustHandles="1" noChangeArrowheads="1" noChangeShapeType="1" noTextEdit="1"/>
              </p:cNvSpPr>
              <p:nvPr/>
            </p:nvSpPr>
            <p:spPr>
              <a:xfrm>
                <a:off x="1390026" y="4259229"/>
                <a:ext cx="2708370" cy="369332"/>
              </a:xfrm>
              <a:prstGeom prst="rect">
                <a:avLst/>
              </a:prstGeom>
              <a:blipFill>
                <a:blip r:embed="rId7"/>
                <a:stretch>
                  <a:fillRect l="-1802" t="-10000" r="-1577" b="-2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21C5889-F952-8CF1-4761-6B4C6FF56509}"/>
              </a:ext>
            </a:extLst>
          </p:cNvPr>
          <p:cNvSpPr txBox="1"/>
          <p:nvPr/>
        </p:nvSpPr>
        <p:spPr>
          <a:xfrm>
            <a:off x="1855197" y="2293367"/>
            <a:ext cx="190859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Cell fate potential:</a:t>
            </a:r>
          </a:p>
        </p:txBody>
      </p:sp>
      <p:grpSp>
        <p:nvGrpSpPr>
          <p:cNvPr id="22" name="Group 21">
            <a:extLst>
              <a:ext uri="{FF2B5EF4-FFF2-40B4-BE49-F238E27FC236}">
                <a16:creationId xmlns:a16="http://schemas.microsoft.com/office/drawing/2014/main" id="{1F23024D-263E-D1A4-E6B2-756BB67E95A0}"/>
              </a:ext>
            </a:extLst>
          </p:cNvPr>
          <p:cNvGrpSpPr/>
          <p:nvPr/>
        </p:nvGrpSpPr>
        <p:grpSpPr>
          <a:xfrm>
            <a:off x="5672137" y="1787666"/>
            <a:ext cx="6157540" cy="3155886"/>
            <a:chOff x="5888266" y="1710649"/>
            <a:chExt cx="6157540" cy="3155886"/>
          </a:xfrm>
        </p:grpSpPr>
        <p:cxnSp>
          <p:nvCxnSpPr>
            <p:cNvPr id="13" name="Straight Arrow Connector 12">
              <a:extLst>
                <a:ext uri="{FF2B5EF4-FFF2-40B4-BE49-F238E27FC236}">
                  <a16:creationId xmlns:a16="http://schemas.microsoft.com/office/drawing/2014/main" id="{08AA829E-9E72-99B6-9525-9BA7F8382740}"/>
                </a:ext>
              </a:extLst>
            </p:cNvPr>
            <p:cNvCxnSpPr>
              <a:cxnSpLocks/>
            </p:cNvCxnSpPr>
            <p:nvPr/>
          </p:nvCxnSpPr>
          <p:spPr>
            <a:xfrm flipV="1">
              <a:off x="5888266" y="1710649"/>
              <a:ext cx="0" cy="30787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8656477-E7AE-2758-6935-0E4E00B3524E}"/>
                </a:ext>
              </a:extLst>
            </p:cNvPr>
            <p:cNvCxnSpPr>
              <a:cxnSpLocks/>
            </p:cNvCxnSpPr>
            <p:nvPr/>
          </p:nvCxnSpPr>
          <p:spPr>
            <a:xfrm rot="5400000" flipV="1">
              <a:off x="10506421" y="3250033"/>
              <a:ext cx="0" cy="307877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1F3782D-AAB5-5290-5925-F4AE919B1034}"/>
                </a:ext>
              </a:extLst>
            </p:cNvPr>
            <p:cNvCxnSpPr>
              <a:cxnSpLocks/>
            </p:cNvCxnSpPr>
            <p:nvPr/>
          </p:nvCxnSpPr>
          <p:spPr>
            <a:xfrm rot="5400000" flipV="1">
              <a:off x="7427651" y="3250034"/>
              <a:ext cx="0" cy="3078770"/>
            </a:xfrm>
            <a:prstGeom prst="straightConnector1">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1A39977-435C-ED62-8B02-1E47065D3108}"/>
                </a:ext>
              </a:extLst>
            </p:cNvPr>
            <p:cNvCxnSpPr/>
            <p:nvPr/>
          </p:nvCxnSpPr>
          <p:spPr>
            <a:xfrm>
              <a:off x="8967036" y="4712302"/>
              <a:ext cx="0" cy="154233"/>
            </a:xfrm>
            <a:prstGeom prst="line">
              <a:avLst/>
            </a:prstGeom>
            <a:ln w="38100"/>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222445B4-98F9-AF90-929E-D4AEC914F489}"/>
              </a:ext>
            </a:extLst>
          </p:cNvPr>
          <p:cNvSpPr txBox="1"/>
          <p:nvPr/>
        </p:nvSpPr>
        <p:spPr>
          <a:xfrm>
            <a:off x="5523699" y="1450879"/>
            <a:ext cx="296876"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y</a:t>
            </a:r>
          </a:p>
        </p:txBody>
      </p:sp>
      <p:sp>
        <p:nvSpPr>
          <p:cNvPr id="24" name="TextBox 23">
            <a:extLst>
              <a:ext uri="{FF2B5EF4-FFF2-40B4-BE49-F238E27FC236}">
                <a16:creationId xmlns:a16="http://schemas.microsoft.com/office/drawing/2014/main" id="{16ED415D-1040-B8EE-5313-AD0EE816CC70}"/>
              </a:ext>
            </a:extLst>
          </p:cNvPr>
          <p:cNvSpPr txBox="1"/>
          <p:nvPr/>
        </p:nvSpPr>
        <p:spPr>
          <a:xfrm>
            <a:off x="11829676" y="4681769"/>
            <a:ext cx="284052" cy="369332"/>
          </a:xfrm>
          <a:prstGeom prst="rect">
            <a:avLst/>
          </a:prstGeom>
          <a:noFill/>
        </p:spPr>
        <p:txBody>
          <a:bodyPr wrap="none" rtlCol="0">
            <a:spAutoFit/>
          </a:bodyPr>
          <a:lstStyle/>
          <a:p>
            <a:r>
              <a:rPr lang="en-US" i="1" dirty="0">
                <a:latin typeface="Calibri" panose="020F0502020204030204" pitchFamily="34" charset="0"/>
                <a:cs typeface="Calibri" panose="020F0502020204030204" pitchFamily="34" charset="0"/>
              </a:rPr>
              <a:t>x</a:t>
            </a:r>
          </a:p>
        </p:txBody>
      </p:sp>
      <p:sp>
        <p:nvSpPr>
          <p:cNvPr id="25" name="TextBox 24">
            <a:extLst>
              <a:ext uri="{FF2B5EF4-FFF2-40B4-BE49-F238E27FC236}">
                <a16:creationId xmlns:a16="http://schemas.microsoft.com/office/drawing/2014/main" id="{CE98E878-925C-C953-3BBC-9890C8A67B7F}"/>
              </a:ext>
            </a:extLst>
          </p:cNvPr>
          <p:cNvSpPr txBox="1"/>
          <p:nvPr/>
        </p:nvSpPr>
        <p:spPr>
          <a:xfrm>
            <a:off x="8600064" y="4869970"/>
            <a:ext cx="30168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0</a:t>
            </a:r>
          </a:p>
        </p:txBody>
      </p:sp>
      <p:sp>
        <p:nvSpPr>
          <p:cNvPr id="27" name="TextBox 26">
            <a:extLst>
              <a:ext uri="{FF2B5EF4-FFF2-40B4-BE49-F238E27FC236}">
                <a16:creationId xmlns:a16="http://schemas.microsoft.com/office/drawing/2014/main" id="{90506B83-525F-51B9-4C1E-45C5FA4797D7}"/>
              </a:ext>
            </a:extLst>
          </p:cNvPr>
          <p:cNvSpPr txBox="1"/>
          <p:nvPr/>
        </p:nvSpPr>
        <p:spPr>
          <a:xfrm>
            <a:off x="5456411" y="4869970"/>
            <a:ext cx="37221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a:t>
            </a:r>
          </a:p>
        </p:txBody>
      </p:sp>
      <p:sp>
        <p:nvSpPr>
          <p:cNvPr id="28" name="TextBox 27">
            <a:extLst>
              <a:ext uri="{FF2B5EF4-FFF2-40B4-BE49-F238E27FC236}">
                <a16:creationId xmlns:a16="http://schemas.microsoft.com/office/drawing/2014/main" id="{8D2B8465-3BD6-69F8-79FA-028F3B54589B}"/>
              </a:ext>
            </a:extLst>
          </p:cNvPr>
          <p:cNvSpPr txBox="1"/>
          <p:nvPr/>
        </p:nvSpPr>
        <p:spPr>
          <a:xfrm>
            <a:off x="11618337" y="4922223"/>
            <a:ext cx="30168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a:t>
            </a:r>
          </a:p>
        </p:txBody>
      </p:sp>
      <p:sp>
        <p:nvSpPr>
          <p:cNvPr id="29" name="TextBox 28">
            <a:extLst>
              <a:ext uri="{FF2B5EF4-FFF2-40B4-BE49-F238E27FC236}">
                <a16:creationId xmlns:a16="http://schemas.microsoft.com/office/drawing/2014/main" id="{FA5D3C99-3B49-8969-B1BC-67BFE10D44E3}"/>
              </a:ext>
            </a:extLst>
          </p:cNvPr>
          <p:cNvSpPr txBox="1"/>
          <p:nvPr/>
        </p:nvSpPr>
        <p:spPr>
          <a:xfrm>
            <a:off x="5745010" y="4366212"/>
            <a:ext cx="498855" cy="461665"/>
          </a:xfrm>
          <a:prstGeom prst="rect">
            <a:avLst/>
          </a:prstGeom>
          <a:noFill/>
        </p:spPr>
        <p:txBody>
          <a:bodyPr wrap="none" rtlCol="0">
            <a:spAutoFit/>
          </a:bodyPr>
          <a:lstStyle/>
          <a:p>
            <a:r>
              <a:rPr lang="en-US" sz="2400" b="1" dirty="0">
                <a:solidFill>
                  <a:srgbClr val="03519F"/>
                </a:solidFill>
                <a:latin typeface="Calibri" panose="020F0502020204030204" pitchFamily="34" charset="0"/>
                <a:cs typeface="Calibri" panose="020F0502020204030204" pitchFamily="34" charset="0"/>
              </a:rPr>
              <a:t>PE</a:t>
            </a:r>
          </a:p>
        </p:txBody>
      </p:sp>
      <p:sp>
        <p:nvSpPr>
          <p:cNvPr id="30" name="TextBox 29">
            <a:extLst>
              <a:ext uri="{FF2B5EF4-FFF2-40B4-BE49-F238E27FC236}">
                <a16:creationId xmlns:a16="http://schemas.microsoft.com/office/drawing/2014/main" id="{A287D030-D0FA-5FF3-8216-7A819A648E2E}"/>
              </a:ext>
            </a:extLst>
          </p:cNvPr>
          <p:cNvSpPr txBox="1"/>
          <p:nvPr/>
        </p:nvSpPr>
        <p:spPr>
          <a:xfrm>
            <a:off x="11188572" y="4327654"/>
            <a:ext cx="580608" cy="461665"/>
          </a:xfrm>
          <a:prstGeom prst="rect">
            <a:avLst/>
          </a:prstGeom>
          <a:noFill/>
        </p:spPr>
        <p:txBody>
          <a:bodyPr wrap="none" rtlCol="0">
            <a:spAutoFit/>
          </a:bodyPr>
          <a:lstStyle/>
          <a:p>
            <a:r>
              <a:rPr lang="en-US" sz="2400" b="1" dirty="0">
                <a:solidFill>
                  <a:srgbClr val="BE1E1E"/>
                </a:solidFill>
                <a:latin typeface="Calibri" panose="020F0502020204030204" pitchFamily="34" charset="0"/>
                <a:cs typeface="Calibri" panose="020F0502020204030204" pitchFamily="34" charset="0"/>
              </a:rPr>
              <a:t>EPI</a:t>
            </a:r>
          </a:p>
        </p:txBody>
      </p:sp>
      <p:sp>
        <p:nvSpPr>
          <p:cNvPr id="31" name="TextBox 30">
            <a:extLst>
              <a:ext uri="{FF2B5EF4-FFF2-40B4-BE49-F238E27FC236}">
                <a16:creationId xmlns:a16="http://schemas.microsoft.com/office/drawing/2014/main" id="{3A3758E8-FA81-D281-E9FE-0F5BBAC1A8E7}"/>
              </a:ext>
            </a:extLst>
          </p:cNvPr>
          <p:cNvSpPr txBox="1"/>
          <p:nvPr/>
        </p:nvSpPr>
        <p:spPr>
          <a:xfrm>
            <a:off x="8401292" y="1771817"/>
            <a:ext cx="699230" cy="461665"/>
          </a:xfrm>
          <a:prstGeom prst="rect">
            <a:avLst/>
          </a:prstGeom>
          <a:noFill/>
        </p:spPr>
        <p:txBody>
          <a:bodyPr wrap="none" rtlCol="0">
            <a:spAutoFit/>
          </a:bodyPr>
          <a:lstStyle/>
          <a:p>
            <a:r>
              <a:rPr lang="en-US" sz="2400" b="1" dirty="0">
                <a:solidFill>
                  <a:srgbClr val="8C2575"/>
                </a:solidFill>
                <a:latin typeface="Calibri" panose="020F0502020204030204" pitchFamily="34" charset="0"/>
                <a:cs typeface="Calibri" panose="020F0502020204030204" pitchFamily="34" charset="0"/>
              </a:rPr>
              <a:t>ICM</a:t>
            </a:r>
          </a:p>
        </p:txBody>
      </p:sp>
      <p:sp>
        <p:nvSpPr>
          <p:cNvPr id="36" name="Multiplication Sign 35">
            <a:extLst>
              <a:ext uri="{FF2B5EF4-FFF2-40B4-BE49-F238E27FC236}">
                <a16:creationId xmlns:a16="http://schemas.microsoft.com/office/drawing/2014/main" id="{F687882C-B74D-499A-5607-095D2331EEA5}"/>
              </a:ext>
            </a:extLst>
          </p:cNvPr>
          <p:cNvSpPr/>
          <p:nvPr/>
        </p:nvSpPr>
        <p:spPr>
          <a:xfrm>
            <a:off x="8575406" y="3672062"/>
            <a:ext cx="351002" cy="429674"/>
          </a:xfrm>
          <a:prstGeom prst="mathMultipl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5A9649E-9F78-4893-925E-01B2FD30C77D}"/>
              </a:ext>
            </a:extLst>
          </p:cNvPr>
          <p:cNvSpPr/>
          <p:nvPr/>
        </p:nvSpPr>
        <p:spPr>
          <a:xfrm>
            <a:off x="6242050" y="2197100"/>
            <a:ext cx="2457450" cy="2368550"/>
          </a:xfrm>
          <a:custGeom>
            <a:avLst/>
            <a:gdLst>
              <a:gd name="connsiteX0" fmla="*/ 2457450 w 2457450"/>
              <a:gd name="connsiteY0" fmla="*/ 0 h 2368550"/>
              <a:gd name="connsiteX1" fmla="*/ 1955800 w 2457450"/>
              <a:gd name="connsiteY1" fmla="*/ 1390650 h 2368550"/>
              <a:gd name="connsiteX2" fmla="*/ 0 w 2457450"/>
              <a:gd name="connsiteY2" fmla="*/ 2368550 h 2368550"/>
            </a:gdLst>
            <a:ahLst/>
            <a:cxnLst>
              <a:cxn ang="0">
                <a:pos x="connsiteX0" y="connsiteY0"/>
              </a:cxn>
              <a:cxn ang="0">
                <a:pos x="connsiteX1" y="connsiteY1"/>
              </a:cxn>
              <a:cxn ang="0">
                <a:pos x="connsiteX2" y="connsiteY2"/>
              </a:cxn>
            </a:cxnLst>
            <a:rect l="l" t="t" r="r" b="b"/>
            <a:pathLst>
              <a:path w="2457450" h="2368550">
                <a:moveTo>
                  <a:pt x="2457450" y="0"/>
                </a:moveTo>
                <a:cubicBezTo>
                  <a:pt x="2411412" y="497946"/>
                  <a:pt x="2365375" y="995892"/>
                  <a:pt x="1955800" y="1390650"/>
                </a:cubicBezTo>
                <a:cubicBezTo>
                  <a:pt x="1546225" y="1785408"/>
                  <a:pt x="773112" y="2076979"/>
                  <a:pt x="0" y="236855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Freeform: Shape 42">
            <a:extLst>
              <a:ext uri="{FF2B5EF4-FFF2-40B4-BE49-F238E27FC236}">
                <a16:creationId xmlns:a16="http://schemas.microsoft.com/office/drawing/2014/main" id="{D855F882-1636-084B-D82A-BC9D6C90EF91}"/>
              </a:ext>
            </a:extLst>
          </p:cNvPr>
          <p:cNvSpPr/>
          <p:nvPr/>
        </p:nvSpPr>
        <p:spPr>
          <a:xfrm flipH="1">
            <a:off x="8702532" y="2210982"/>
            <a:ext cx="2457450" cy="2368550"/>
          </a:xfrm>
          <a:custGeom>
            <a:avLst/>
            <a:gdLst>
              <a:gd name="connsiteX0" fmla="*/ 2457450 w 2457450"/>
              <a:gd name="connsiteY0" fmla="*/ 0 h 2368550"/>
              <a:gd name="connsiteX1" fmla="*/ 1955800 w 2457450"/>
              <a:gd name="connsiteY1" fmla="*/ 1390650 h 2368550"/>
              <a:gd name="connsiteX2" fmla="*/ 0 w 2457450"/>
              <a:gd name="connsiteY2" fmla="*/ 2368550 h 2368550"/>
            </a:gdLst>
            <a:ahLst/>
            <a:cxnLst>
              <a:cxn ang="0">
                <a:pos x="connsiteX0" y="connsiteY0"/>
              </a:cxn>
              <a:cxn ang="0">
                <a:pos x="connsiteX1" y="connsiteY1"/>
              </a:cxn>
              <a:cxn ang="0">
                <a:pos x="connsiteX2" y="connsiteY2"/>
              </a:cxn>
            </a:cxnLst>
            <a:rect l="l" t="t" r="r" b="b"/>
            <a:pathLst>
              <a:path w="2457450" h="2368550">
                <a:moveTo>
                  <a:pt x="2457450" y="0"/>
                </a:moveTo>
                <a:cubicBezTo>
                  <a:pt x="2411412" y="497946"/>
                  <a:pt x="2365375" y="995892"/>
                  <a:pt x="1955800" y="1390650"/>
                </a:cubicBezTo>
                <a:cubicBezTo>
                  <a:pt x="1546225" y="1785408"/>
                  <a:pt x="773112" y="2076979"/>
                  <a:pt x="0" y="2368550"/>
                </a:cubicBezTo>
              </a:path>
            </a:pathLst>
          </a:custGeom>
          <a:ln w="1905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Freeform: Shape 43">
            <a:extLst>
              <a:ext uri="{FF2B5EF4-FFF2-40B4-BE49-F238E27FC236}">
                <a16:creationId xmlns:a16="http://schemas.microsoft.com/office/drawing/2014/main" id="{51A550F1-414D-21C9-88EE-0EF26FED9402}"/>
              </a:ext>
            </a:extLst>
          </p:cNvPr>
          <p:cNvSpPr/>
          <p:nvPr/>
        </p:nvSpPr>
        <p:spPr>
          <a:xfrm>
            <a:off x="8526445" y="2205872"/>
            <a:ext cx="2663171" cy="2422689"/>
          </a:xfrm>
          <a:custGeom>
            <a:avLst/>
            <a:gdLst>
              <a:gd name="connsiteX0" fmla="*/ 174495 w 2663171"/>
              <a:gd name="connsiteY0" fmla="*/ 0 h 2422689"/>
              <a:gd name="connsiteX1" fmla="*/ 61374 w 2663171"/>
              <a:gd name="connsiteY1" fmla="*/ 263951 h 2422689"/>
              <a:gd name="connsiteX2" fmla="*/ 334751 w 2663171"/>
              <a:gd name="connsiteY2" fmla="*/ 395926 h 2422689"/>
              <a:gd name="connsiteX3" fmla="*/ 4813 w 2663171"/>
              <a:gd name="connsiteY3" fmla="*/ 659876 h 2422689"/>
              <a:gd name="connsiteX4" fmla="*/ 372458 w 2663171"/>
              <a:gd name="connsiteY4" fmla="*/ 772998 h 2422689"/>
              <a:gd name="connsiteX5" fmla="*/ 165068 w 2663171"/>
              <a:gd name="connsiteY5" fmla="*/ 942681 h 2422689"/>
              <a:gd name="connsiteX6" fmla="*/ 4813 w 2663171"/>
              <a:gd name="connsiteY6" fmla="*/ 1131217 h 2422689"/>
              <a:gd name="connsiteX7" fmla="*/ 353604 w 2663171"/>
              <a:gd name="connsiteY7" fmla="*/ 1414021 h 2422689"/>
              <a:gd name="connsiteX8" fmla="*/ 843798 w 2663171"/>
              <a:gd name="connsiteY8" fmla="*/ 1734532 h 2422689"/>
              <a:gd name="connsiteX9" fmla="*/ 1663930 w 2663171"/>
              <a:gd name="connsiteY9" fmla="*/ 2168165 h 2422689"/>
              <a:gd name="connsiteX10" fmla="*/ 2663171 w 2663171"/>
              <a:gd name="connsiteY10" fmla="*/ 2422689 h 242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3171" h="2422689">
                <a:moveTo>
                  <a:pt x="174495" y="0"/>
                </a:moveTo>
                <a:cubicBezTo>
                  <a:pt x="104580" y="98981"/>
                  <a:pt x="34665" y="197963"/>
                  <a:pt x="61374" y="263951"/>
                </a:cubicBezTo>
                <a:cubicBezTo>
                  <a:pt x="88083" y="329939"/>
                  <a:pt x="344178" y="329939"/>
                  <a:pt x="334751" y="395926"/>
                </a:cubicBezTo>
                <a:cubicBezTo>
                  <a:pt x="325324" y="461913"/>
                  <a:pt x="-1471" y="597031"/>
                  <a:pt x="4813" y="659876"/>
                </a:cubicBezTo>
                <a:cubicBezTo>
                  <a:pt x="11097" y="722721"/>
                  <a:pt x="345749" y="725864"/>
                  <a:pt x="372458" y="772998"/>
                </a:cubicBezTo>
                <a:cubicBezTo>
                  <a:pt x="399167" y="820132"/>
                  <a:pt x="226342" y="882978"/>
                  <a:pt x="165068" y="942681"/>
                </a:cubicBezTo>
                <a:cubicBezTo>
                  <a:pt x="103794" y="1002384"/>
                  <a:pt x="-26610" y="1052660"/>
                  <a:pt x="4813" y="1131217"/>
                </a:cubicBezTo>
                <a:cubicBezTo>
                  <a:pt x="36236" y="1209774"/>
                  <a:pt x="213773" y="1313469"/>
                  <a:pt x="353604" y="1414021"/>
                </a:cubicBezTo>
                <a:cubicBezTo>
                  <a:pt x="493435" y="1514573"/>
                  <a:pt x="625410" y="1608841"/>
                  <a:pt x="843798" y="1734532"/>
                </a:cubicBezTo>
                <a:cubicBezTo>
                  <a:pt x="1062186" y="1860223"/>
                  <a:pt x="1360701" y="2053472"/>
                  <a:pt x="1663930" y="2168165"/>
                </a:cubicBezTo>
                <a:cubicBezTo>
                  <a:pt x="1967159" y="2282858"/>
                  <a:pt x="2315165" y="2352773"/>
                  <a:pt x="2663171" y="2422689"/>
                </a:cubicBezTo>
              </a:path>
            </a:pathLst>
          </a:custGeom>
          <a:ln w="19050">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8F8F3358-A80E-C1B6-6E71-8A09893677E3}"/>
              </a:ext>
            </a:extLst>
          </p:cNvPr>
          <p:cNvSpPr txBox="1"/>
          <p:nvPr/>
        </p:nvSpPr>
        <p:spPr>
          <a:xfrm>
            <a:off x="5672137" y="5187243"/>
            <a:ext cx="6157539" cy="461665"/>
          </a:xfrm>
          <a:prstGeom prst="rect">
            <a:avLst/>
          </a:prstGeom>
          <a:noFill/>
        </p:spPr>
        <p:txBody>
          <a:bodyPr wrap="square" rtlCol="0">
            <a:spAutoFit/>
          </a:bodyPr>
          <a:lstStyle/>
          <a:p>
            <a:pPr algn="ctr"/>
            <a:r>
              <a:rPr lang="en-US" sz="2400" dirty="0"/>
              <a:t>The EPI-PE axis</a:t>
            </a:r>
          </a:p>
        </p:txBody>
      </p:sp>
      <p:sp>
        <p:nvSpPr>
          <p:cNvPr id="46" name="TextBox 45">
            <a:extLst>
              <a:ext uri="{FF2B5EF4-FFF2-40B4-BE49-F238E27FC236}">
                <a16:creationId xmlns:a16="http://schemas.microsoft.com/office/drawing/2014/main" id="{0FE706C7-4F09-E47C-2692-02B55AB8D12E}"/>
              </a:ext>
            </a:extLst>
          </p:cNvPr>
          <p:cNvSpPr txBox="1"/>
          <p:nvPr/>
        </p:nvSpPr>
        <p:spPr>
          <a:xfrm rot="16200000">
            <a:off x="3900508" y="3112489"/>
            <a:ext cx="3046223" cy="461665"/>
          </a:xfrm>
          <a:prstGeom prst="rect">
            <a:avLst/>
          </a:prstGeom>
          <a:noFill/>
        </p:spPr>
        <p:txBody>
          <a:bodyPr wrap="square" rtlCol="0">
            <a:spAutoFit/>
          </a:bodyPr>
          <a:lstStyle/>
          <a:p>
            <a:pPr algn="ctr"/>
            <a:r>
              <a:rPr lang="en-US" sz="2400" dirty="0"/>
              <a:t>The specification axis</a:t>
            </a:r>
          </a:p>
        </p:txBody>
      </p:sp>
    </p:spTree>
    <p:extLst>
      <p:ext uri="{BB962C8B-B14F-4D97-AF65-F5344CB8AC3E}">
        <p14:creationId xmlns:p14="http://schemas.microsoft.com/office/powerpoint/2010/main" val="129360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2" grpId="0" animBg="1"/>
      <p:bldP spid="42" grpId="1"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56FD65-EE58-D5C0-4F5E-C52D6C17D59F}"/>
              </a:ext>
            </a:extLst>
          </p:cNvPr>
          <p:cNvPicPr>
            <a:picLocks noChangeAspect="1"/>
          </p:cNvPicPr>
          <p:nvPr/>
        </p:nvPicPr>
        <p:blipFill>
          <a:blip r:embed="rId2"/>
          <a:stretch>
            <a:fillRect/>
          </a:stretch>
        </p:blipFill>
        <p:spPr>
          <a:xfrm>
            <a:off x="1729982" y="226070"/>
            <a:ext cx="3627389" cy="6073396"/>
          </a:xfrm>
          <a:prstGeom prst="rect">
            <a:avLst/>
          </a:prstGeom>
        </p:spPr>
      </p:pic>
      <p:sp>
        <p:nvSpPr>
          <p:cNvPr id="16" name="Rectangle 15">
            <a:extLst>
              <a:ext uri="{FF2B5EF4-FFF2-40B4-BE49-F238E27FC236}">
                <a16:creationId xmlns:a16="http://schemas.microsoft.com/office/drawing/2014/main" id="{5EB33A80-5F0F-1FC4-4A27-026CB028D876}"/>
              </a:ext>
            </a:extLst>
          </p:cNvPr>
          <p:cNvSpPr/>
          <p:nvPr/>
        </p:nvSpPr>
        <p:spPr>
          <a:xfrm>
            <a:off x="1724380" y="580227"/>
            <a:ext cx="379882" cy="17547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43EF7B-2841-8153-A39C-C63C2586F169}"/>
              </a:ext>
            </a:extLst>
          </p:cNvPr>
          <p:cNvSpPr/>
          <p:nvPr/>
        </p:nvSpPr>
        <p:spPr>
          <a:xfrm>
            <a:off x="2109863" y="226070"/>
            <a:ext cx="379882" cy="3611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C9A3BAC-B621-DBB0-0B6C-8B1506FBBEB1}"/>
              </a:ext>
            </a:extLst>
          </p:cNvPr>
          <p:cNvSpPr/>
          <p:nvPr/>
        </p:nvSpPr>
        <p:spPr>
          <a:xfrm>
            <a:off x="1724380" y="3082178"/>
            <a:ext cx="696885" cy="1380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C88B05-E295-371A-FA2C-4470AD0BCB2C}"/>
              </a:ext>
            </a:extLst>
          </p:cNvPr>
          <p:cNvSpPr/>
          <p:nvPr/>
        </p:nvSpPr>
        <p:spPr>
          <a:xfrm>
            <a:off x="2109866" y="4690828"/>
            <a:ext cx="379882" cy="3611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28A5D72A-D59E-91F0-C9DB-01B3D99CC601}"/>
              </a:ext>
            </a:extLst>
          </p:cNvPr>
          <p:cNvPicPr>
            <a:picLocks noChangeAspect="1"/>
          </p:cNvPicPr>
          <p:nvPr/>
        </p:nvPicPr>
        <p:blipFill>
          <a:blip r:embed="rId3"/>
          <a:stretch>
            <a:fillRect/>
          </a:stretch>
        </p:blipFill>
        <p:spPr>
          <a:xfrm>
            <a:off x="5905751" y="888312"/>
            <a:ext cx="5787987" cy="5081375"/>
          </a:xfrm>
          <a:prstGeom prst="rect">
            <a:avLst/>
          </a:prstGeom>
        </p:spPr>
      </p:pic>
      <p:sp>
        <p:nvSpPr>
          <p:cNvPr id="41" name="TextBox 40">
            <a:extLst>
              <a:ext uri="{FF2B5EF4-FFF2-40B4-BE49-F238E27FC236}">
                <a16:creationId xmlns:a16="http://schemas.microsoft.com/office/drawing/2014/main" id="{1AAB1B8D-84DF-7707-D8BA-9197836FA715}"/>
              </a:ext>
            </a:extLst>
          </p:cNvPr>
          <p:cNvSpPr txBox="1"/>
          <p:nvPr/>
        </p:nvSpPr>
        <p:spPr>
          <a:xfrm>
            <a:off x="172119" y="3373561"/>
            <a:ext cx="2385356" cy="830997"/>
          </a:xfrm>
          <a:prstGeom prst="rect">
            <a:avLst/>
          </a:prstGeom>
          <a:noFill/>
        </p:spPr>
        <p:txBody>
          <a:bodyPr wrap="square" rtlCol="0">
            <a:spAutoFit/>
          </a:bodyPr>
          <a:lstStyle/>
          <a:p>
            <a:pPr algn="ctr"/>
            <a:r>
              <a:rPr lang="en-US" sz="2400" dirty="0"/>
              <a:t>Neutral state:</a:t>
            </a:r>
          </a:p>
          <a:p>
            <a:pPr algn="ctr"/>
            <a:r>
              <a:rPr lang="en-US" sz="2400" dirty="0"/>
              <a:t>symmetric flow</a:t>
            </a:r>
          </a:p>
        </p:txBody>
      </p:sp>
      <p:sp>
        <p:nvSpPr>
          <p:cNvPr id="47" name="TextBox 46">
            <a:extLst>
              <a:ext uri="{FF2B5EF4-FFF2-40B4-BE49-F238E27FC236}">
                <a16:creationId xmlns:a16="http://schemas.microsoft.com/office/drawing/2014/main" id="{32B0FEFF-2B56-20FD-1DC9-030E4FD331AE}"/>
              </a:ext>
            </a:extLst>
          </p:cNvPr>
          <p:cNvSpPr txBox="1"/>
          <p:nvPr/>
        </p:nvSpPr>
        <p:spPr>
          <a:xfrm>
            <a:off x="105126" y="4965757"/>
            <a:ext cx="2452349" cy="830997"/>
          </a:xfrm>
          <a:prstGeom prst="rect">
            <a:avLst/>
          </a:prstGeom>
          <a:noFill/>
        </p:spPr>
        <p:txBody>
          <a:bodyPr wrap="square" rtlCol="0">
            <a:spAutoFit/>
          </a:bodyPr>
          <a:lstStyle/>
          <a:p>
            <a:pPr algn="ctr"/>
            <a:r>
              <a:rPr lang="en-US" sz="2400" dirty="0"/>
              <a:t>Specified EPIs:</a:t>
            </a:r>
          </a:p>
          <a:p>
            <a:pPr algn="ctr"/>
            <a:r>
              <a:rPr lang="en-US" sz="2400" dirty="0"/>
              <a:t>flow biased to PE</a:t>
            </a:r>
          </a:p>
        </p:txBody>
      </p:sp>
      <p:sp>
        <p:nvSpPr>
          <p:cNvPr id="48" name="TextBox 47">
            <a:extLst>
              <a:ext uri="{FF2B5EF4-FFF2-40B4-BE49-F238E27FC236}">
                <a16:creationId xmlns:a16="http://schemas.microsoft.com/office/drawing/2014/main" id="{16A35CB1-5479-A51F-2080-28CD826A291C}"/>
              </a:ext>
            </a:extLst>
          </p:cNvPr>
          <p:cNvSpPr txBox="1"/>
          <p:nvPr/>
        </p:nvSpPr>
        <p:spPr>
          <a:xfrm>
            <a:off x="498262" y="1226758"/>
            <a:ext cx="1488035" cy="461665"/>
          </a:xfrm>
          <a:prstGeom prst="rect">
            <a:avLst/>
          </a:prstGeom>
          <a:noFill/>
        </p:spPr>
        <p:txBody>
          <a:bodyPr wrap="square" rtlCol="0">
            <a:spAutoFit/>
          </a:bodyPr>
          <a:lstStyle/>
          <a:p>
            <a:pPr algn="ctr"/>
            <a:r>
              <a:rPr lang="en-US" sz="2400" dirty="0"/>
              <a:t>Landscape</a:t>
            </a:r>
          </a:p>
        </p:txBody>
      </p:sp>
      <p:sp>
        <p:nvSpPr>
          <p:cNvPr id="49" name="TextBox 48">
            <a:extLst>
              <a:ext uri="{FF2B5EF4-FFF2-40B4-BE49-F238E27FC236}">
                <a16:creationId xmlns:a16="http://schemas.microsoft.com/office/drawing/2014/main" id="{2AB91A26-ED2F-6D53-AB8E-00E683944CBC}"/>
              </a:ext>
            </a:extLst>
          </p:cNvPr>
          <p:cNvSpPr txBox="1"/>
          <p:nvPr/>
        </p:nvSpPr>
        <p:spPr>
          <a:xfrm>
            <a:off x="6410727" y="251849"/>
            <a:ext cx="5190723" cy="461665"/>
          </a:xfrm>
          <a:prstGeom prst="rect">
            <a:avLst/>
          </a:prstGeom>
          <a:noFill/>
        </p:spPr>
        <p:txBody>
          <a:bodyPr wrap="square" rtlCol="0">
            <a:spAutoFit/>
          </a:bodyPr>
          <a:lstStyle/>
          <a:p>
            <a:pPr algn="ctr"/>
            <a:r>
              <a:rPr lang="en-US" sz="2400" dirty="0"/>
              <a:t>EPI-leaning cells bias others towards PE</a:t>
            </a:r>
          </a:p>
        </p:txBody>
      </p:sp>
      <p:pic>
        <p:nvPicPr>
          <p:cNvPr id="3" name="Picture 2">
            <a:extLst>
              <a:ext uri="{FF2B5EF4-FFF2-40B4-BE49-F238E27FC236}">
                <a16:creationId xmlns:a16="http://schemas.microsoft.com/office/drawing/2014/main" id="{E5315CDB-60DD-F411-BFE5-028C273FB708}"/>
              </a:ext>
            </a:extLst>
          </p:cNvPr>
          <p:cNvPicPr>
            <a:picLocks noChangeAspect="1"/>
          </p:cNvPicPr>
          <p:nvPr/>
        </p:nvPicPr>
        <p:blipFill>
          <a:blip r:embed="rId4"/>
          <a:stretch>
            <a:fillRect/>
          </a:stretch>
        </p:blipFill>
        <p:spPr>
          <a:xfrm>
            <a:off x="11300603" y="5798833"/>
            <a:ext cx="786271" cy="1001267"/>
          </a:xfrm>
          <a:prstGeom prst="rect">
            <a:avLst/>
          </a:prstGeom>
        </p:spPr>
      </p:pic>
      <p:sp>
        <p:nvSpPr>
          <p:cNvPr id="50" name="TextBox 49">
            <a:extLst>
              <a:ext uri="{FF2B5EF4-FFF2-40B4-BE49-F238E27FC236}">
                <a16:creationId xmlns:a16="http://schemas.microsoft.com/office/drawing/2014/main" id="{5305EF6E-D19C-4027-ECA4-2472F441D3A0}"/>
              </a:ext>
            </a:extLst>
          </p:cNvPr>
          <p:cNvSpPr txBox="1"/>
          <p:nvPr/>
        </p:nvSpPr>
        <p:spPr>
          <a:xfrm>
            <a:off x="6635171" y="5172401"/>
            <a:ext cx="498855" cy="461665"/>
          </a:xfrm>
          <a:prstGeom prst="rect">
            <a:avLst/>
          </a:prstGeom>
          <a:noFill/>
        </p:spPr>
        <p:txBody>
          <a:bodyPr wrap="none" rtlCol="0">
            <a:spAutoFit/>
          </a:bodyPr>
          <a:lstStyle/>
          <a:p>
            <a:r>
              <a:rPr lang="en-US" sz="2400" b="1" dirty="0">
                <a:solidFill>
                  <a:srgbClr val="03519F"/>
                </a:solidFill>
                <a:latin typeface="Calibri" panose="020F0502020204030204" pitchFamily="34" charset="0"/>
                <a:cs typeface="Calibri" panose="020F0502020204030204" pitchFamily="34" charset="0"/>
              </a:rPr>
              <a:t>PE</a:t>
            </a:r>
          </a:p>
        </p:txBody>
      </p:sp>
      <p:sp>
        <p:nvSpPr>
          <p:cNvPr id="51" name="TextBox 50">
            <a:extLst>
              <a:ext uri="{FF2B5EF4-FFF2-40B4-BE49-F238E27FC236}">
                <a16:creationId xmlns:a16="http://schemas.microsoft.com/office/drawing/2014/main" id="{D59ADB47-A8AB-7F0E-C934-BDFA4B1F8575}"/>
              </a:ext>
            </a:extLst>
          </p:cNvPr>
          <p:cNvSpPr txBox="1"/>
          <p:nvPr/>
        </p:nvSpPr>
        <p:spPr>
          <a:xfrm>
            <a:off x="10821278" y="5172401"/>
            <a:ext cx="580608" cy="461665"/>
          </a:xfrm>
          <a:prstGeom prst="rect">
            <a:avLst/>
          </a:prstGeom>
          <a:noFill/>
        </p:spPr>
        <p:txBody>
          <a:bodyPr wrap="none" rtlCol="0">
            <a:spAutoFit/>
          </a:bodyPr>
          <a:lstStyle/>
          <a:p>
            <a:r>
              <a:rPr lang="en-US" sz="2400" b="1" dirty="0">
                <a:solidFill>
                  <a:srgbClr val="BE1E1E"/>
                </a:solidFill>
                <a:latin typeface="Calibri" panose="020F0502020204030204" pitchFamily="34" charset="0"/>
                <a:cs typeface="Calibri" panose="020F0502020204030204" pitchFamily="34" charset="0"/>
              </a:rPr>
              <a:t>EPI</a:t>
            </a:r>
          </a:p>
        </p:txBody>
      </p:sp>
      <p:sp>
        <p:nvSpPr>
          <p:cNvPr id="52" name="TextBox 51">
            <a:extLst>
              <a:ext uri="{FF2B5EF4-FFF2-40B4-BE49-F238E27FC236}">
                <a16:creationId xmlns:a16="http://schemas.microsoft.com/office/drawing/2014/main" id="{0053BC33-EDB7-1CB8-60E2-325ECC96C76A}"/>
              </a:ext>
            </a:extLst>
          </p:cNvPr>
          <p:cNvSpPr txBox="1"/>
          <p:nvPr/>
        </p:nvSpPr>
        <p:spPr>
          <a:xfrm>
            <a:off x="8656473" y="667055"/>
            <a:ext cx="699230" cy="461665"/>
          </a:xfrm>
          <a:prstGeom prst="rect">
            <a:avLst/>
          </a:prstGeom>
          <a:noFill/>
        </p:spPr>
        <p:txBody>
          <a:bodyPr wrap="none" rtlCol="0">
            <a:spAutoFit/>
          </a:bodyPr>
          <a:lstStyle/>
          <a:p>
            <a:r>
              <a:rPr lang="en-US" sz="2400" b="1" dirty="0">
                <a:solidFill>
                  <a:srgbClr val="8C2575"/>
                </a:solidFill>
                <a:latin typeface="Calibri" panose="020F0502020204030204" pitchFamily="34" charset="0"/>
                <a:cs typeface="Calibri" panose="020F0502020204030204" pitchFamily="34" charset="0"/>
              </a:rPr>
              <a:t>ICM</a:t>
            </a:r>
          </a:p>
        </p:txBody>
      </p:sp>
    </p:spTree>
    <p:extLst>
      <p:ext uri="{BB962C8B-B14F-4D97-AF65-F5344CB8AC3E}">
        <p14:creationId xmlns:p14="http://schemas.microsoft.com/office/powerpoint/2010/main" val="3064257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CE9049F-6B3C-E410-7CCA-B3B147898E6B}"/>
              </a:ext>
            </a:extLst>
          </p:cNvPr>
          <p:cNvSpPr txBox="1"/>
          <p:nvPr/>
        </p:nvSpPr>
        <p:spPr>
          <a:xfrm>
            <a:off x="6095998" y="2337458"/>
            <a:ext cx="5391821" cy="830997"/>
          </a:xfrm>
          <a:prstGeom prst="rect">
            <a:avLst/>
          </a:prstGeom>
          <a:noFill/>
        </p:spPr>
        <p:txBody>
          <a:bodyPr wrap="square" rtlCol="0">
            <a:spAutoFit/>
          </a:bodyPr>
          <a:lstStyle/>
          <a:p>
            <a:pPr algn="ctr"/>
            <a:r>
              <a:rPr lang="en-US" sz="2400" dirty="0"/>
              <a:t>A) FGF4 signaling is instant and global (everything, everywhere, all at once)</a:t>
            </a:r>
          </a:p>
        </p:txBody>
      </p:sp>
      <p:sp>
        <p:nvSpPr>
          <p:cNvPr id="26" name="TextBox 25">
            <a:extLst>
              <a:ext uri="{FF2B5EF4-FFF2-40B4-BE49-F238E27FC236}">
                <a16:creationId xmlns:a16="http://schemas.microsoft.com/office/drawing/2014/main" id="{55363273-93C7-934F-986C-F106C2D94C7A}"/>
              </a:ext>
            </a:extLst>
          </p:cNvPr>
          <p:cNvSpPr txBox="1"/>
          <p:nvPr/>
        </p:nvSpPr>
        <p:spPr>
          <a:xfrm>
            <a:off x="6095997" y="3974033"/>
            <a:ext cx="5391820" cy="830997"/>
          </a:xfrm>
          <a:prstGeom prst="rect">
            <a:avLst/>
          </a:prstGeom>
          <a:noFill/>
        </p:spPr>
        <p:txBody>
          <a:bodyPr wrap="square" rtlCol="0">
            <a:spAutoFit/>
          </a:bodyPr>
          <a:lstStyle/>
          <a:p>
            <a:pPr algn="ctr"/>
            <a:r>
              <a:rPr lang="en-US" sz="2400" dirty="0"/>
              <a:t>B) FGF4 production is linear to ‘EPI-ness’</a:t>
            </a:r>
          </a:p>
          <a:p>
            <a:pPr algn="ctr"/>
            <a:r>
              <a:rPr lang="en-US" sz="2400" dirty="0"/>
              <a:t>(50% EPI-leaning cell signals at 50% rate)</a:t>
            </a:r>
          </a:p>
        </p:txBody>
      </p:sp>
      <p:pic>
        <p:nvPicPr>
          <p:cNvPr id="7" name="Picture 6">
            <a:extLst>
              <a:ext uri="{FF2B5EF4-FFF2-40B4-BE49-F238E27FC236}">
                <a16:creationId xmlns:a16="http://schemas.microsoft.com/office/drawing/2014/main" id="{1F5F3081-CD96-BF04-A528-4ACC7A7BA894}"/>
              </a:ext>
            </a:extLst>
          </p:cNvPr>
          <p:cNvPicPr>
            <a:picLocks noChangeAspect="1"/>
          </p:cNvPicPr>
          <p:nvPr/>
        </p:nvPicPr>
        <p:blipFill>
          <a:blip r:embed="rId2"/>
          <a:srcRect r="5474"/>
          <a:stretch/>
        </p:blipFill>
        <p:spPr>
          <a:xfrm>
            <a:off x="1737883" y="3493719"/>
            <a:ext cx="2025913" cy="611324"/>
          </a:xfrm>
          <a:prstGeom prst="rect">
            <a:avLst/>
          </a:prstGeom>
        </p:spPr>
      </p:pic>
      <p:sp>
        <p:nvSpPr>
          <p:cNvPr id="11" name="TextBox 10">
            <a:extLst>
              <a:ext uri="{FF2B5EF4-FFF2-40B4-BE49-F238E27FC236}">
                <a16:creationId xmlns:a16="http://schemas.microsoft.com/office/drawing/2014/main" id="{A22F7C4C-842A-D200-9D39-C7840FFD98BB}"/>
              </a:ext>
            </a:extLst>
          </p:cNvPr>
          <p:cNvSpPr txBox="1"/>
          <p:nvPr/>
        </p:nvSpPr>
        <p:spPr>
          <a:xfrm>
            <a:off x="1440435" y="3124387"/>
            <a:ext cx="273812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Global FGF4 concentration:</a:t>
            </a:r>
          </a:p>
        </p:txBody>
      </p:sp>
      <p:sp>
        <p:nvSpPr>
          <p:cNvPr id="2" name="Title 1">
            <a:extLst>
              <a:ext uri="{FF2B5EF4-FFF2-40B4-BE49-F238E27FC236}">
                <a16:creationId xmlns:a16="http://schemas.microsoft.com/office/drawing/2014/main" id="{41F45F04-6C0C-B094-E3D8-55A01C9D8A65}"/>
              </a:ext>
            </a:extLst>
          </p:cNvPr>
          <p:cNvSpPr txBox="1">
            <a:spLocks/>
          </p:cNvSpPr>
          <p:nvPr/>
        </p:nvSpPr>
        <p:spPr>
          <a:xfrm>
            <a:off x="0" y="0"/>
            <a:ext cx="12192000" cy="81244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00000"/>
              </a:lnSpc>
            </a:pPr>
            <a:r>
              <a:rPr lang="en-US" sz="4000" dirty="0"/>
              <a:t>Mathematical model of the 2</a:t>
            </a:r>
            <a:r>
              <a:rPr lang="en-US" sz="4000" baseline="30000" dirty="0"/>
              <a:t>nd</a:t>
            </a:r>
            <a:r>
              <a:rPr lang="en-US" sz="4000" dirty="0"/>
              <a:t> cell fate choice</a:t>
            </a:r>
          </a:p>
        </p:txBody>
      </p:sp>
      <p:pic>
        <p:nvPicPr>
          <p:cNvPr id="3" name="Picture 2">
            <a:extLst>
              <a:ext uri="{FF2B5EF4-FFF2-40B4-BE49-F238E27FC236}">
                <a16:creationId xmlns:a16="http://schemas.microsoft.com/office/drawing/2014/main" id="{E5315CDB-60DD-F411-BFE5-028C273FB708}"/>
              </a:ext>
            </a:extLst>
          </p:cNvPr>
          <p:cNvPicPr>
            <a:picLocks noChangeAspect="1"/>
          </p:cNvPicPr>
          <p:nvPr/>
        </p:nvPicPr>
        <p:blipFill>
          <a:blip r:embed="rId3"/>
          <a:stretch>
            <a:fillRect/>
          </a:stretch>
        </p:blipFill>
        <p:spPr>
          <a:xfrm>
            <a:off x="11300603" y="5798833"/>
            <a:ext cx="786271" cy="1001267"/>
          </a:xfrm>
          <a:prstGeom prst="rect">
            <a:avLst/>
          </a:prstGeom>
        </p:spPr>
      </p:pic>
      <p:sp>
        <p:nvSpPr>
          <p:cNvPr id="4" name="TextBox 3">
            <a:extLst>
              <a:ext uri="{FF2B5EF4-FFF2-40B4-BE49-F238E27FC236}">
                <a16:creationId xmlns:a16="http://schemas.microsoft.com/office/drawing/2014/main" id="{418FACEF-FFC7-FD15-B14E-BE20D329BE0B}"/>
              </a:ext>
            </a:extLst>
          </p:cNvPr>
          <p:cNvSpPr txBox="1"/>
          <p:nvPr/>
        </p:nvSpPr>
        <p:spPr>
          <a:xfrm>
            <a:off x="0" y="812449"/>
            <a:ext cx="12192000" cy="461665"/>
          </a:xfrm>
          <a:prstGeom prst="rect">
            <a:avLst/>
          </a:prstGeom>
          <a:noFill/>
        </p:spPr>
        <p:txBody>
          <a:bodyPr wrap="square" rtlCol="0">
            <a:spAutoFit/>
          </a:bodyPr>
          <a:lstStyle/>
          <a:p>
            <a:pPr algn="ctr"/>
            <a:r>
              <a:rPr lang="en-US" sz="2400" dirty="0"/>
              <a:t>This ODE makes 2 key biological assumptions:</a:t>
            </a:r>
          </a:p>
        </p:txBody>
      </p:sp>
      <p:pic>
        <p:nvPicPr>
          <p:cNvPr id="6" name="Picture 5">
            <a:extLst>
              <a:ext uri="{FF2B5EF4-FFF2-40B4-BE49-F238E27FC236}">
                <a16:creationId xmlns:a16="http://schemas.microsoft.com/office/drawing/2014/main" id="{82238648-77EB-0115-037A-F85B5853420C}"/>
              </a:ext>
            </a:extLst>
          </p:cNvPr>
          <p:cNvPicPr>
            <a:picLocks noChangeAspect="1"/>
          </p:cNvPicPr>
          <p:nvPr/>
        </p:nvPicPr>
        <p:blipFill>
          <a:blip r:embed="rId4"/>
          <a:stretch>
            <a:fillRect/>
          </a:stretch>
        </p:blipFill>
        <p:spPr>
          <a:xfrm>
            <a:off x="1616203" y="4657580"/>
            <a:ext cx="2299994" cy="815653"/>
          </a:xfrm>
          <a:prstGeom prst="rect">
            <a:avLst/>
          </a:prstGeom>
        </p:spPr>
      </p:pic>
      <p:pic>
        <p:nvPicPr>
          <p:cNvPr id="8" name="Picture 7">
            <a:extLst>
              <a:ext uri="{FF2B5EF4-FFF2-40B4-BE49-F238E27FC236}">
                <a16:creationId xmlns:a16="http://schemas.microsoft.com/office/drawing/2014/main" id="{CB324CE5-C511-5322-7938-384F3812083F}"/>
              </a:ext>
            </a:extLst>
          </p:cNvPr>
          <p:cNvPicPr>
            <a:picLocks noChangeAspect="1"/>
          </p:cNvPicPr>
          <p:nvPr/>
        </p:nvPicPr>
        <p:blipFill>
          <a:blip r:embed="rId5"/>
          <a:srcRect r="2712"/>
          <a:stretch/>
        </p:blipFill>
        <p:spPr>
          <a:xfrm>
            <a:off x="704179" y="2557863"/>
            <a:ext cx="4096421" cy="381053"/>
          </a:xfrm>
          <a:prstGeom prst="rect">
            <a:avLst/>
          </a:prstGeom>
        </p:spPr>
      </p:pic>
      <p:sp>
        <p:nvSpPr>
          <p:cNvPr id="9" name="TextBox 8">
            <a:extLst>
              <a:ext uri="{FF2B5EF4-FFF2-40B4-BE49-F238E27FC236}">
                <a16:creationId xmlns:a16="http://schemas.microsoft.com/office/drawing/2014/main" id="{B7905BC7-816C-8CF3-AD6D-16008E89AF8D}"/>
              </a:ext>
            </a:extLst>
          </p:cNvPr>
          <p:cNvSpPr txBox="1"/>
          <p:nvPr/>
        </p:nvSpPr>
        <p:spPr>
          <a:xfrm>
            <a:off x="1513308" y="1612523"/>
            <a:ext cx="2592376" cy="400110"/>
          </a:xfrm>
          <a:prstGeom prst="rect">
            <a:avLst/>
          </a:prstGeom>
          <a:noFill/>
        </p:spPr>
        <p:txBody>
          <a:bodyPr wrap="none" rtlCol="0">
            <a:spAutoFit/>
          </a:bodyPr>
          <a:lstStyle/>
          <a:p>
            <a:r>
              <a:rPr lang="en-US" sz="2000" b="1" dirty="0">
                <a:latin typeface="Calibri" panose="020F0502020204030204" pitchFamily="34" charset="0"/>
                <a:cs typeface="Calibri" panose="020F0502020204030204" pitchFamily="34" charset="0"/>
              </a:rPr>
              <a:t>Heteroclinic flip model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E6A39B0-34A9-6688-B3BB-C140422D67FB}"/>
                  </a:ext>
                </a:extLst>
              </p:cNvPr>
              <p:cNvSpPr txBox="1"/>
              <p:nvPr/>
            </p:nvSpPr>
            <p:spPr>
              <a:xfrm>
                <a:off x="1452878" y="4259229"/>
                <a:ext cx="2708370"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Flow of </a:t>
                </a:r>
                <a14:m>
                  <m:oMath xmlns:m="http://schemas.openxmlformats.org/officeDocument/2006/math">
                    <m:r>
                      <a:rPr lang="en-US" b="0" i="1" smtClean="0">
                        <a:latin typeface="Cambria Math" panose="02040503050406030204" pitchFamily="18" charset="0"/>
                        <a:cs typeface="Calibri" panose="020F0502020204030204" pitchFamily="34" charset="0"/>
                      </a:rPr>
                      <m:t>𝑉</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𝑥</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𝑦</m:t>
                        </m:r>
                      </m:e>
                    </m:d>
                  </m:oMath>
                </a14:m>
                <a:r>
                  <a:rPr lang="en-US" dirty="0">
                    <a:latin typeface="Calibri" panose="020F0502020204030204" pitchFamily="34" charset="0"/>
                    <a:cs typeface="Calibri" panose="020F0502020204030204" pitchFamily="34" charset="0"/>
                  </a:rPr>
                  <a:t> with noise:</a:t>
                </a:r>
              </a:p>
            </p:txBody>
          </p:sp>
        </mc:Choice>
        <mc:Fallback xmlns="">
          <p:sp>
            <p:nvSpPr>
              <p:cNvPr id="10" name="TextBox 9">
                <a:extLst>
                  <a:ext uri="{FF2B5EF4-FFF2-40B4-BE49-F238E27FC236}">
                    <a16:creationId xmlns:a16="http://schemas.microsoft.com/office/drawing/2014/main" id="{8E6A39B0-34A9-6688-B3BB-C140422D67FB}"/>
                  </a:ext>
                </a:extLst>
              </p:cNvPr>
              <p:cNvSpPr txBox="1">
                <a:spLocks noRot="1" noChangeAspect="1" noMove="1" noResize="1" noEditPoints="1" noAdjustHandles="1" noChangeArrowheads="1" noChangeShapeType="1" noTextEdit="1"/>
              </p:cNvSpPr>
              <p:nvPr/>
            </p:nvSpPr>
            <p:spPr>
              <a:xfrm>
                <a:off x="1452878" y="4259229"/>
                <a:ext cx="2708370" cy="369332"/>
              </a:xfrm>
              <a:prstGeom prst="rect">
                <a:avLst/>
              </a:prstGeom>
              <a:blipFill>
                <a:blip r:embed="rId6"/>
                <a:stretch>
                  <a:fillRect l="-1798" t="-10000" r="-1348" b="-2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21C5889-F952-8CF1-4761-6B4C6FF56509}"/>
              </a:ext>
            </a:extLst>
          </p:cNvPr>
          <p:cNvSpPr txBox="1"/>
          <p:nvPr/>
        </p:nvSpPr>
        <p:spPr>
          <a:xfrm>
            <a:off x="1855197" y="2293367"/>
            <a:ext cx="190859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Cell fate potential:</a:t>
            </a:r>
          </a:p>
        </p:txBody>
      </p:sp>
      <p:sp>
        <p:nvSpPr>
          <p:cNvPr id="16" name="Rectangle 15">
            <a:extLst>
              <a:ext uri="{FF2B5EF4-FFF2-40B4-BE49-F238E27FC236}">
                <a16:creationId xmlns:a16="http://schemas.microsoft.com/office/drawing/2014/main" id="{8256FC77-11DB-83B0-498B-88B74E4D77AE}"/>
              </a:ext>
            </a:extLst>
          </p:cNvPr>
          <p:cNvSpPr/>
          <p:nvPr/>
        </p:nvSpPr>
        <p:spPr>
          <a:xfrm flipV="1">
            <a:off x="2121030" y="3484145"/>
            <a:ext cx="952107" cy="618632"/>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002D607-D8C3-23CD-59FD-CA5BA516842C}"/>
              </a:ext>
            </a:extLst>
          </p:cNvPr>
          <p:cNvCxnSpPr>
            <a:cxnSpLocks/>
            <a:endCxn id="26" idx="1"/>
          </p:cNvCxnSpPr>
          <p:nvPr/>
        </p:nvCxnSpPr>
        <p:spPr>
          <a:xfrm>
            <a:off x="3196762" y="3974033"/>
            <a:ext cx="2899235" cy="4154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3EF2C7EE-ECE1-0736-650F-0D4C289F82D2}"/>
              </a:ext>
            </a:extLst>
          </p:cNvPr>
          <p:cNvSpPr/>
          <p:nvPr/>
        </p:nvSpPr>
        <p:spPr>
          <a:xfrm flipV="1">
            <a:off x="3916198" y="2600860"/>
            <a:ext cx="398627" cy="36933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7865E24E-DD2C-E854-A2C0-EDAB2589C535}"/>
              </a:ext>
            </a:extLst>
          </p:cNvPr>
          <p:cNvCxnSpPr>
            <a:cxnSpLocks/>
            <a:endCxn id="14" idx="1"/>
          </p:cNvCxnSpPr>
          <p:nvPr/>
        </p:nvCxnSpPr>
        <p:spPr>
          <a:xfrm>
            <a:off x="4894320" y="2752957"/>
            <a:ext cx="120167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4A21495D-1D6A-8F52-00D7-76D7E704B779}"/>
              </a:ext>
            </a:extLst>
          </p:cNvPr>
          <p:cNvSpPr txBox="1"/>
          <p:nvPr/>
        </p:nvSpPr>
        <p:spPr>
          <a:xfrm>
            <a:off x="6096000" y="4809505"/>
            <a:ext cx="5391820" cy="461665"/>
          </a:xfrm>
          <a:prstGeom prst="rect">
            <a:avLst/>
          </a:prstGeom>
          <a:noFill/>
        </p:spPr>
        <p:txBody>
          <a:bodyPr wrap="square" rtlCol="0">
            <a:spAutoFit/>
          </a:bodyPr>
          <a:lstStyle/>
          <a:p>
            <a:pPr algn="ctr"/>
            <a:r>
              <a:rPr lang="en-US" sz="2400" b="1" dirty="0"/>
              <a:t>This is unknown</a:t>
            </a:r>
          </a:p>
        </p:txBody>
      </p:sp>
      <p:sp>
        <p:nvSpPr>
          <p:cNvPr id="39" name="TextBox 38">
            <a:extLst>
              <a:ext uri="{FF2B5EF4-FFF2-40B4-BE49-F238E27FC236}">
                <a16:creationId xmlns:a16="http://schemas.microsoft.com/office/drawing/2014/main" id="{E8AF1232-F1AC-F140-E763-E01328E9F08A}"/>
              </a:ext>
            </a:extLst>
          </p:cNvPr>
          <p:cNvSpPr txBox="1"/>
          <p:nvPr/>
        </p:nvSpPr>
        <p:spPr>
          <a:xfrm>
            <a:off x="6096000" y="3149281"/>
            <a:ext cx="5391820" cy="461665"/>
          </a:xfrm>
          <a:prstGeom prst="rect">
            <a:avLst/>
          </a:prstGeom>
          <a:noFill/>
        </p:spPr>
        <p:txBody>
          <a:bodyPr wrap="square" rtlCol="0">
            <a:spAutoFit/>
          </a:bodyPr>
          <a:lstStyle/>
          <a:p>
            <a:pPr algn="ctr"/>
            <a:r>
              <a:rPr lang="en-US" sz="2400" b="1" dirty="0"/>
              <a:t>This is highly debated</a:t>
            </a:r>
          </a:p>
        </p:txBody>
      </p:sp>
    </p:spTree>
    <p:extLst>
      <p:ext uri="{BB962C8B-B14F-4D97-AF65-F5344CB8AC3E}">
        <p14:creationId xmlns:p14="http://schemas.microsoft.com/office/powerpoint/2010/main" val="251652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16" grpId="0" animBg="1"/>
      <p:bldP spid="32" grpId="0" animBg="1"/>
      <p:bldP spid="38" grpId="0"/>
      <p:bldP spid="39"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786</TotalTime>
  <Words>683</Words>
  <Application>Microsoft Office PowerPoint</Application>
  <PresentationFormat>Widescreen</PresentationFormat>
  <Paragraphs>103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Calibri Light</vt:lpstr>
      <vt:lpstr>Cambria Math</vt:lpstr>
      <vt:lpstr>Effra</vt:lpstr>
      <vt:lpstr>Retrospect</vt:lpstr>
      <vt:lpstr>Developing a data-driven dynamic model of cell fate choice in mammalian embryogenesis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Denis Faerberg</dc:creator>
  <cp:lastModifiedBy>Denis Faerberg</cp:lastModifiedBy>
  <cp:revision>88</cp:revision>
  <dcterms:created xsi:type="dcterms:W3CDTF">2024-10-12T18:00:59Z</dcterms:created>
  <dcterms:modified xsi:type="dcterms:W3CDTF">2024-10-13T17:25:54Z</dcterms:modified>
</cp:coreProperties>
</file>